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3"/>
  </p:notesMasterIdLst>
  <p:sldIdLst>
    <p:sldId id="276" r:id="rId2"/>
    <p:sldId id="264" r:id="rId3"/>
    <p:sldId id="290" r:id="rId4"/>
    <p:sldId id="280" r:id="rId5"/>
    <p:sldId id="291" r:id="rId6"/>
    <p:sldId id="277" r:id="rId7"/>
    <p:sldId id="278" r:id="rId8"/>
    <p:sldId id="279" r:id="rId9"/>
    <p:sldId id="292" r:id="rId10"/>
    <p:sldId id="281" r:id="rId11"/>
    <p:sldId id="282" r:id="rId12"/>
    <p:sldId id="293" r:id="rId13"/>
    <p:sldId id="283" r:id="rId14"/>
    <p:sldId id="287" r:id="rId15"/>
    <p:sldId id="294" r:id="rId16"/>
    <p:sldId id="284" r:id="rId17"/>
    <p:sldId id="286" r:id="rId18"/>
    <p:sldId id="285" r:id="rId19"/>
    <p:sldId id="295" r:id="rId20"/>
    <p:sldId id="288" r:id="rId21"/>
    <p:sldId id="289" r:id="rId22"/>
  </p:sldIdLst>
  <p:sldSz cx="12192000" cy="6858000"/>
  <p:notesSz cx="6858000" cy="9144000"/>
  <p:embeddedFontLst>
    <p:embeddedFont>
      <p:font typeface="等线" panose="02010600030101010101" pitchFamily="2" charset="-122"/>
      <p:regular r:id="rId24"/>
      <p:bold r:id="rId25"/>
    </p:embeddedFont>
    <p:embeddedFont>
      <p:font typeface="等线 Light" panose="02010600030101010101" pitchFamily="2" charset="-122"/>
      <p:regular r:id="rId26"/>
    </p:embeddedFont>
    <p:embeddedFont>
      <p:font typeface="Doulos SIL" panose="02000500070000020004" pitchFamily="2" charset="0"/>
      <p:regular r:id="rId27"/>
    </p:embeddedFont>
    <p:embeddedFont>
      <p:font typeface="Lucida Bright" panose="02040602050505020304" pitchFamily="18" charset="0"/>
      <p:regular r:id="rId28"/>
      <p:bold r:id="rId29"/>
      <p:italic r:id="rId30"/>
      <p:boldItalic r:id="rId31"/>
    </p:embeddedFont>
    <p:embeddedFont>
      <p:font typeface="OLD NEWSPAPERS SUNG" panose="02000000000000000000" pitchFamily="2" charset="-122"/>
      <p:regular r:id="rId32"/>
    </p:embeddedFont>
    <p:embeddedFont>
      <p:font typeface="Yu Mincho" panose="02020400000000000000" pitchFamily="18" charset="-128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82256"/>
  </p:normalViewPr>
  <p:slideViewPr>
    <p:cSldViewPr snapToGrid="0" snapToObjects="1">
      <p:cViewPr varScale="1">
        <p:scale>
          <a:sx n="93" d="100"/>
          <a:sy n="93" d="100"/>
        </p:scale>
        <p:origin x="142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BBFE9-2ED7-164D-B0AD-33986F881287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B4A5A-6191-7342-8F77-4B9D9E626B8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3094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30</a:t>
            </a:r>
            <a:r>
              <a:rPr kumimoji="1" lang="zh-CN" altLang="en-US" dirty="0"/>
              <a:t>分钟</a:t>
            </a:r>
            <a:r>
              <a:rPr kumimoji="1" lang="en-US" altLang="zh-CN" dirty="0"/>
              <a:t>-10</a:t>
            </a:r>
            <a:r>
              <a:rPr kumimoji="1" lang="zh-CN" altLang="en-US" dirty="0"/>
              <a:t>分钟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DC05B6-8B78-BC44-998B-111548B45B0E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071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6199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15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世纪之前，</a:t>
            </a:r>
            <a:r>
              <a:rPr lang="zh-CN" altLang="en-US" b="0" i="0" u="none" strike="noStrike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使用全汉字记录韩语是一件很不容易的事</a:t>
            </a:r>
            <a:endParaRPr lang="en-US" altLang="zh-CN" b="0" i="0" u="none" strike="noStrike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朝鲜世宗于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1443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年组织一批学者创造了适合标记朝鲜语音的文字体系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——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谚文。这些文字当时被称作“训民正音”，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牙音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象舌根闭喉之形。舌音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n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象舌附上腭之形。唇音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m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象口形。齿音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s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象齿形。喉音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ng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象喉形。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kh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比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声出稍厉，故加划。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n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ko-KR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th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ko-KR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m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p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ko-KR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p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ph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ko-KR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s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tɕ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tɕ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tɕh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ko-KR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ø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ʔ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ʔ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h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。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其因声加划之义皆同，而唯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ng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为异。半舌音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l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半齿音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z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亦象舌齿之形而异其体，无加划之义焉。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4A5A-6191-7342-8F77-4B9D9E626B84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8829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15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世纪之前，</a:t>
            </a:r>
            <a:r>
              <a:rPr lang="zh-CN" altLang="en-US" b="0" i="0" u="none" strike="noStrike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使用全汉字记录韩语是一件很不容易的事</a:t>
            </a:r>
            <a:endParaRPr lang="en-US" altLang="zh-CN" b="0" i="0" u="none" strike="noStrike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朝鲜世宗于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1443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年组织一批学者创造了适合标记朝鲜语音的文字体系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——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谚文。这些文字当时被称作“训民正音”，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牙音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ki'ɰk²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象舌根闭喉之形。舌音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ni'eu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象舌附上腭之形。唇音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mi'em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象口形。齿音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ɕi'ɰʔ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象齿形。喉音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i'ng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象喉形。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ki'ɰk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⁵比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ki'ɰk²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声出稍厉，故加划。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ni'eu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ti'keʔ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ti'keʔ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ti'keʔ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⁵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mi'em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bi'em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bi'em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pi'em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ɕi'uʔ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dɕi'ul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ko-KR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d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ɕi'ul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tɕhi'ul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i’ng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yo’lin’hi’ɰl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yo’lin’hi’ɰl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hi'ɰl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。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其因声加划之义皆同，而唯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i'ng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为异。半舌音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li'øʔ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半齿音</a:t>
            </a:r>
            <a:r>
              <a:rPr kumimoji="1" lang="en-US" altLang="zh-CN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zi'øl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亦象舌齿之形而异其体，无加划之义焉。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4A5A-6191-7342-8F77-4B9D9E626B84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95411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346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4A5A-6191-7342-8F77-4B9D9E626B84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9322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𡚴=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安岩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4A5A-6191-7342-8F77-4B9D9E626B8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2084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4A5A-6191-7342-8F77-4B9D9E626B8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2875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1820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年左右在美国阿肯色州由切罗基印第安人发展出的音节字母。造出这套字母的奇才叫塞阔雅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(Sequoyah)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。一开始，塞阔雅注意到白人在纸上做记号，有了这些记号做成的记录，再怎么长的话语都可以重复说出一字不差。然而，这些记号究竟是怎么发挥作用的，对他来说仍是个谜。那时，他就和他的族人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(1820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年之前的切罗基人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)-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样，目不识丁，只会说切罗基语，不会说英语，也看不懂英文字母。塞阔雅是个铁匠，由于顾客欠账，他不得不想出一个办法来记录账款。他先画出每一个顾客的脸，再以大小圆圈和长短线条代表顾客欠他的数目。 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1810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年左右，塞阔雅决心再接再厉，为切罗基语设计出一套文字。他还是先画图，后来觉得太复杂了，而且老是画不好，就放弃了。接下来，他开始为每一个词设计一个符号，造了几千个符号还是不够，因此又不满意。 最后，塞阔雅终于茅塞顿开，想到词语不过是一系列语音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正是今天我们所谓的音节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)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的组合，于是他转向音节，一开始设计出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200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个音节符号，慢慢地又缩减成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85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个，大多是一个辅音和一个元音的组合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图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12.4)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。 学校老师给了塞阔雅一本英文拼字书，塞阔雅就以这本书为模板不断练习抄写字母。这些英文字母就成了他造字的符号来源。他的切罗基音节字母中有二十几个取自英文宇母。因为塞阔雅不懂英文字母的意义，只是借用这字母的形体，所以这些字母在塞阔雅的文字系统中有完全不同的意义。例如，他用英文字母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D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R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b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h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来代表切罗基音节中的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a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e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 err="1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si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 err="1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ni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，用“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4”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这个数字符号来表示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se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这个音节。此外，他也将英文字母改造一番来用，表示</a:t>
            </a:r>
            <a:r>
              <a:rPr lang="en-US" altLang="zh-CN" b="0" i="0" u="none" strike="noStrike" dirty="0" err="1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yu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 err="1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sa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 err="1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na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等音节，还自己新发明了一些符号，表示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ho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li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、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nu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等音节。寒阔雅设计的音节字母很实用，和切罗基的语音配合得天衣无缝，又易懂易学，语言学家见了，无不赞赏。没过多久，切罗基人的识字率就达到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100%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，没有文盲，还拥有印刷术，可以印行书报。 切罗基文字就是理念传播的极佳例证。塞阔雅有纸有笔，知道文字系统的理念，知道要用不同的符号，还知道几十个符号的样子，仅此而已。他既看不懂英文，也不会写，不可能从周遭现成的文字系统知道造字的细节或原则。他身处陌生的文字环境，看不懂任何字母，更不知克里特人在</a:t>
            </a:r>
            <a:r>
              <a:rPr lang="en-US" altLang="zh-CN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3500</a:t>
            </a:r>
            <a:r>
              <a:rPr lang="zh-CN" altLang="en-US" b="0" i="0" u="none" strike="noStrike" dirty="0">
                <a:solidFill>
                  <a:srgbClr val="818181"/>
                </a:solidFill>
                <a:effectLst/>
                <a:latin typeface="Arial" panose="020B0604020202020204" pitchFamily="34" charset="0"/>
              </a:rPr>
              <a:t>年前就有音节文字了一一就是在这种情况下，他独立创造出了一个音节文字系统。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4A5A-6191-7342-8F77-4B9D9E626B8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2923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350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182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殺音符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139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JAV, BUR, KHM, TIB, SIN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84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4B4A5A-6191-7342-8F77-4B9D9E626B8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280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90F162-5D88-F249-9B34-3034E00890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AB29F5-0F19-6444-85C8-5A8494B24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28ACBA-F745-EF42-85D7-7702512A6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27FD68-F223-F940-9A0D-68B461FC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E0A5AE-2CBF-2A4C-A86F-F1533047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560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B84ED-C2A0-8446-9FB2-40180ED82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AAC237-4A30-6B40-8908-D0CF012C16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103E0A-146F-6D41-BA9A-DFDB0031B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9EC9E6-5E60-2348-A7D8-061C6F010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6073EF-4C5C-2644-A823-D0461D646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49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430FDC7-BE05-344A-98E3-ECBA837FF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122CCB-77F5-5A45-821F-83E610AFBC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15538F-6080-9941-8E34-1281AED5C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D47AC1-7815-394E-B3E1-A0A4F22A6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6D6CFE-EBCE-A843-96C6-AE4A5D605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582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CCF50F-0F06-7E4B-9A14-D377CA78A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3BE3B5-D1F5-214D-AE98-39FB28DFD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982BA6-F035-8E49-ADB4-A8965944B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D555DE-CF11-744D-8EBE-798E51513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8570B9-8F60-1742-AA29-0E0D5EDEE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0444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69C8C3-A880-B949-A445-053936DD3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FC7118-91FB-FA46-A00E-F3888CE46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759AA2-0BA0-3F4C-A61D-35DFBC8FF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602748-AD57-5A43-8FF2-B2DBCE2E4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69073F-A440-3443-8BE6-7B10FA807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2359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5BD36E-CDFB-5747-9C78-89982B45A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60EFBD-F693-7B43-81D8-E18E12AD38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921441E-172E-034C-98D8-B21C1B7C9F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9B3BB3-8F06-1544-B8E1-3F432D68B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8BAC2F-EF51-6A4C-948B-D5FC0BF4E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5B5C5E-AE19-8645-979B-6C4D9B267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9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614399-5EDC-F844-AC1A-8548F2AB5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7CAA65-CC35-E34A-B30C-92C4AC823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D9E159-D9F9-7449-824B-3BDB4C64D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30D8B6-21F1-C44B-91A4-CD1CDD4874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1969702-49E7-5142-9160-9094B42441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EDF597A-EE59-1646-BE3D-DA95B09AE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AD1D61D-5E93-0B43-AD8C-5A7A96A7D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059BAA-CB8A-6747-92C9-8A3AB6180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3151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E505D8-B428-D240-B544-FB8659E1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0A4E204-4DEA-944C-B38C-FFE2D811D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2B31ABC-D926-934D-A16D-DFDAEA9E8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C316F82-8BC3-9B4F-83CD-1CCB9BD13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7473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3BA1CD-7712-BA4D-9316-272E98D4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98878EB-0E31-AF4A-A223-2F3BC35D5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51F946-EB3C-BE46-9B55-892C64DA3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8050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80973C-F1A7-3A43-8F52-D7D993F63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84D1A7-5E85-8342-BCE6-CFE6A5040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503BE6-5A9F-AC47-AF2A-F1BB6CBDA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3AE43A-2412-4F40-9329-0193C3F95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E9CCF-9997-D140-B2F0-81B297B2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78F03A-5DC3-2141-B6BB-F486CB024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0511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8886-CF3A-3847-A9E3-342D61F7F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53436F2-A093-8F40-901F-6482C11FA6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5CF49A-F7E9-AC49-A001-5FCB28B34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CB857-9EF3-E845-A6E6-91638D4D3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752BD0-FF79-FF47-AD54-CD382E009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11886B-F095-9C43-AB65-50040DD71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5308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1FB467-88A5-B447-92C7-29F33C625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D430CE-83BA-694B-99D3-234B64878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ABB9E-B3E3-E044-BA65-1D9BD06AE1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B3EA3-5F8A-4E43-8A4C-53E5FF561D7A}" type="datetimeFigureOut">
              <a:rPr kumimoji="1" lang="zh-CN" altLang="en-US" smtClean="0"/>
              <a:t>2024/10/10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0C8180-454E-1A45-A5B8-5DE0CD312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5B0BD9-588D-FC4C-A594-4EB4C971F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F0DAD-A540-F44B-96B9-9D9852F2FB9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245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A53CD0-E227-D04B-862F-388A6B4CBC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1096" y="1464650"/>
            <a:ext cx="9689805" cy="2387600"/>
          </a:xfrm>
          <a:solidFill>
            <a:srgbClr val="25292E"/>
          </a:solidFill>
        </p:spPr>
        <p:txBody>
          <a:bodyPr>
            <a:normAutofit/>
          </a:bodyPr>
          <a:lstStyle/>
          <a:p>
            <a:r>
              <a:rPr kumimoji="1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ʂu</a:t>
            </a: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˥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OLD NEWSPAPERS SUNG" panose="02000000000000000000" pitchFamily="2" charset="-122"/>
                <a:cs typeface="Doulos SIL" panose="02000500070000020004" pitchFamily="2" charset="0"/>
              </a:rPr>
              <a:t> </a:t>
            </a:r>
            <a:r>
              <a:rPr kumimoji="1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ɕjɛ</a:t>
            </a: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˧˥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OLD NEWSPAPERS SUNG" panose="02000000000000000000" pitchFamily="2" charset="-122"/>
                <a:cs typeface="Doulos SIL" panose="02000500070000020004" pitchFamily="2" charset="0"/>
              </a:rPr>
              <a:t> </a:t>
            </a:r>
            <a:r>
              <a:rPr kumimoji="1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tʰi</a:t>
            </a: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˨˩˦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OLD NEWSPAPERS SUNG" panose="02000000000000000000" pitchFamily="2" charset="-122"/>
                <a:cs typeface="Doulos SIL" panose="02000500070000020004" pitchFamily="2" charset="0"/>
              </a:rPr>
              <a:t> </a:t>
            </a:r>
            <a:r>
              <a:rPr kumimoji="1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ɕi</a:t>
            </a: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oulos SIL" panose="02000500070000020004" pitchFamily="2" charset="0"/>
                <a:ea typeface="Doulos SIL" panose="02000500070000020004" pitchFamily="2" charset="0"/>
                <a:cs typeface="Doulos SIL" panose="02000500070000020004" pitchFamily="2" charset="0"/>
              </a:rPr>
              <a:t>˥˩</a:t>
            </a:r>
            <a:br>
              <a:rPr kumimoji="1" lang="en-US" altLang="zh-CN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</a:br>
            <a:r>
              <a:rPr kumimoji="1" lang="zh-CN" altLang="en-US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書寫體系</a:t>
            </a:r>
            <a:b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</a:rPr>
            </a:b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</a:rPr>
              <a:t>Writing Systems</a:t>
            </a:r>
            <a:endParaRPr kumimoji="1" lang="zh-CN" altLang="en-US" dirty="0">
              <a:solidFill>
                <a:srgbClr val="DDE8F0"/>
              </a:solidFill>
              <a:latin typeface="Lucida Bright" panose="02040602050505020304" pitchFamily="18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7D3FA1B-D0A4-474E-8479-6A62641019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4360158"/>
            <a:ext cx="9144000" cy="1655762"/>
          </a:xfrm>
          <a:solidFill>
            <a:srgbClr val="25292E"/>
          </a:solidFill>
        </p:spPr>
        <p:txBody>
          <a:bodyPr/>
          <a:lstStyle/>
          <a:p>
            <a:r>
              <a:rPr kumimoji="1" lang="en-US" altLang="zh-CN" dirty="0">
                <a:solidFill>
                  <a:srgbClr val="DDE8F0"/>
                </a:solidFill>
                <a:latin typeface="Lucida Calligraphy" panose="03010101010101010101" pitchFamily="66" charset="0"/>
              </a:rPr>
              <a:t>Introduction to Linguistics and NLP,</a:t>
            </a:r>
          </a:p>
          <a:p>
            <a:r>
              <a:rPr kumimoji="1" lang="en-US" altLang="zh-CN" dirty="0">
                <a:solidFill>
                  <a:srgbClr val="DDE8F0"/>
                </a:solidFill>
                <a:latin typeface="Lucida Calligraphy" panose="03010101010101010101" pitchFamily="66" charset="0"/>
              </a:rPr>
              <a:t>Sep. 26</a:t>
            </a:r>
            <a:r>
              <a:rPr kumimoji="1" lang="en-US" altLang="zh-CN" baseline="30000" dirty="0">
                <a:solidFill>
                  <a:srgbClr val="DDE8F0"/>
                </a:solidFill>
                <a:latin typeface="Lucida Calligraphy" panose="03010101010101010101" pitchFamily="66" charset="0"/>
              </a:rPr>
              <a:t>th</a:t>
            </a:r>
            <a:r>
              <a:rPr kumimoji="1" lang="en-US" altLang="zh-CN" dirty="0">
                <a:solidFill>
                  <a:srgbClr val="DDE8F0"/>
                </a:solidFill>
                <a:latin typeface="Lucida Calligraphy" panose="03010101010101010101" pitchFamily="66" charset="0"/>
              </a:rPr>
              <a:t> </a:t>
            </a:r>
            <a:endParaRPr kumimoji="1" lang="zh-CN" altLang="en-US" dirty="0">
              <a:solidFill>
                <a:srgbClr val="DDE8F0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78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buNone/>
            </a:pPr>
            <a:r>
              <a:rPr kumimoji="1" lang="en-US" altLang="zh-CN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Cherokee </a:t>
            </a:r>
            <a:r>
              <a:rPr kumimoji="1" lang="chr-Cher-US" altLang="zh-CN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(ᏣᎳᎩ / </a:t>
            </a:r>
            <a:r>
              <a:rPr kumimoji="1" lang="en-US" altLang="zh-CN" sz="4400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Tsalagi</a:t>
            </a:r>
            <a:r>
              <a:rPr kumimoji="1" lang="en-US" altLang="zh-CN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)</a:t>
            </a:r>
          </a:p>
        </p:txBody>
      </p:sp>
      <p:pic>
        <p:nvPicPr>
          <p:cNvPr id="7170" name="Picture 2" descr="Cherokee syllabary">
            <a:extLst>
              <a:ext uri="{FF2B5EF4-FFF2-40B4-BE49-F238E27FC236}">
                <a16:creationId xmlns:a16="http://schemas.microsoft.com/office/drawing/2014/main" id="{19FA60BE-9483-7A41-95D8-AB7F00B75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635" y="1443629"/>
            <a:ext cx="6732328" cy="50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4BB46B5-C869-6D4B-94C1-425154BF9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37" y="1906999"/>
            <a:ext cx="4409283" cy="37390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Sequoyah</a:t>
            </a: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1810 - ideograms</a:t>
            </a: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1820 – syllabaries (200)</a:t>
            </a: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1820 – syllabaries (85)</a:t>
            </a:r>
          </a:p>
        </p:txBody>
      </p:sp>
    </p:spTree>
    <p:extLst>
      <p:ext uri="{BB962C8B-B14F-4D97-AF65-F5344CB8AC3E}">
        <p14:creationId xmlns:p14="http://schemas.microsoft.com/office/powerpoint/2010/main" val="2704645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j-cs"/>
              </a:rPr>
              <a:t>Cherokee </a:t>
            </a:r>
            <a:r>
              <a:rPr kumimoji="1" lang="chr-Cher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j-cs"/>
              </a:rPr>
              <a:t>(ᏣᎳᎩ / </a:t>
            </a:r>
            <a:r>
              <a:rPr kumimoji="1" lang="en-US" altLang="zh-CN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j-cs"/>
              </a:rPr>
              <a:t>Tsalagi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j-cs"/>
              </a:rPr>
              <a:t>)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4D44E621-3F70-2949-B064-114EB328E8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13356" y="1514633"/>
            <a:ext cx="7765288" cy="414939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E9DBA23-662C-AD45-A2F9-6DB52A99CA8A}"/>
              </a:ext>
            </a:extLst>
          </p:cNvPr>
          <p:cNvSpPr txBox="1"/>
          <p:nvPr/>
        </p:nvSpPr>
        <p:spPr>
          <a:xfrm>
            <a:off x="2213356" y="5847197"/>
            <a:ext cx="6099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28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‘v’</a:t>
            </a:r>
            <a:r>
              <a:rPr kumimoji="1" lang="zh-CN" altLang="en-US" sz="28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represents a nasal vowel, /ə̃/.</a:t>
            </a:r>
          </a:p>
        </p:txBody>
      </p:sp>
    </p:spTree>
    <p:extLst>
      <p:ext uri="{BB962C8B-B14F-4D97-AF65-F5344CB8AC3E}">
        <p14:creationId xmlns:p14="http://schemas.microsoft.com/office/powerpoint/2010/main" val="1246335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2483426" y="1554162"/>
            <a:ext cx="7225147" cy="37496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元音附标</a:t>
            </a:r>
            <a:r>
              <a:rPr kumimoji="1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2018106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Devanāgarī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j-cs"/>
              </a:rPr>
              <a:t> (</a:t>
            </a:r>
            <a:r>
              <a:rPr kumimoji="1" lang="hi-IN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Devanagari MT" panose="02000500020000000000" pitchFamily="2" charset="0"/>
                <a:ea typeface="OLD NEWSPAPERS SUNG" panose="02000000000000000000" pitchFamily="2" charset="-122"/>
                <a:cs typeface="Devanagari MT" panose="02000500020000000000" pitchFamily="2" charset="0"/>
              </a:rPr>
              <a:t>देवनागरी लिपि</a:t>
            </a: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)</a:t>
            </a:r>
            <a:endParaRPr kumimoji="1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rgbClr val="DDE8F0"/>
              </a:solidFill>
              <a:effectLst/>
              <a:uLnTx/>
              <a:uFillTx/>
              <a:latin typeface="Lucida Bright" panose="02040602050505020304" pitchFamily="18" charset="0"/>
              <a:ea typeface="OLD NEWSPAPERS SUNG" panose="02000000000000000000" pitchFamily="2" charset="-122"/>
              <a:cs typeface="+mj-cs"/>
            </a:endParaRPr>
          </a:p>
        </p:txBody>
      </p:sp>
      <p:pic>
        <p:nvPicPr>
          <p:cNvPr id="11268" name="Picture 4" descr="Devanāgarī vowels and vowel diacritics">
            <a:extLst>
              <a:ext uri="{FF2B5EF4-FFF2-40B4-BE49-F238E27FC236}">
                <a16:creationId xmlns:a16="http://schemas.microsoft.com/office/drawing/2014/main" id="{26DEAE8E-F7D4-9D45-AFC1-7F0BF7AF904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420" y="1366751"/>
            <a:ext cx="6236558" cy="412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9E67472-A7DE-734E-8416-4A93941D3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8420" y="5626100"/>
            <a:ext cx="4543224" cy="102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94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j-cs"/>
              </a:rPr>
              <a:t>Abugidas Matching!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50458F5-6A7D-2844-B79C-EEB336295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8029" y="1709738"/>
            <a:ext cx="2892009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Sinhala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僧伽罗语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Burmese 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缅甸语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Khmer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高棉语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Tibetan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藏语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Javanese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爪哇语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lnSpc>
                <a:spcPct val="200000"/>
              </a:lnSpc>
              <a:buNone/>
            </a:pP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2AF1EB-2723-D442-AEF4-2D5CB3C0E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966131"/>
            <a:ext cx="6365930" cy="8461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8908A87-7B75-3E40-873A-65FA74E97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3000531"/>
            <a:ext cx="6348177" cy="7543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31EBB9B-0BAE-0343-923B-FFB872B134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962" y="3937908"/>
            <a:ext cx="6348176" cy="2342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5913364-88AF-5646-B370-FB095AA3CD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962" y="4172159"/>
            <a:ext cx="3600968" cy="2355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75C9D53-658A-EA45-B8D4-959E7D45C8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962" y="4595969"/>
            <a:ext cx="6348176" cy="55704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8ECEA6-B8A3-7043-8702-B788BC3CA5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1962" y="5422068"/>
            <a:ext cx="6348176" cy="63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17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2918115" y="1554162"/>
            <a:ext cx="6355770" cy="37496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全音素文字</a:t>
            </a:r>
          </a:p>
        </p:txBody>
      </p:sp>
    </p:spTree>
    <p:extLst>
      <p:ext uri="{BB962C8B-B14F-4D97-AF65-F5344CB8AC3E}">
        <p14:creationId xmlns:p14="http://schemas.microsoft.com/office/powerpoint/2010/main" val="3728435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20FE391-AEA4-9D4A-8A39-9214BE2F7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13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644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Hangul</a:t>
            </a:r>
            <a:r>
              <a:rPr kumimoji="1"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</a:t>
            </a:r>
            <a:r>
              <a:rPr kumimoji="1"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(</a:t>
            </a:r>
            <a:r>
              <a:rPr kumimoji="1" lang="ko-KR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한글</a:t>
            </a:r>
            <a:r>
              <a:rPr kumimoji="1"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)</a:t>
            </a:r>
          </a:p>
        </p:txBody>
      </p:sp>
      <p:pic>
        <p:nvPicPr>
          <p:cNvPr id="15364" name="Picture 4">
            <a:extLst>
              <a:ext uri="{FF2B5EF4-FFF2-40B4-BE49-F238E27FC236}">
                <a16:creationId xmlns:a16="http://schemas.microsoft.com/office/drawing/2014/main" id="{15F11767-B569-954A-8A93-AB2C131C80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763" y="2391545"/>
            <a:ext cx="3868474" cy="207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93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Hangul</a:t>
            </a:r>
            <a:r>
              <a:rPr kumimoji="1" lang="zh-CN" altLang="en-US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</a:t>
            </a:r>
            <a:r>
              <a:rPr kumimoji="1" lang="en-US" altLang="zh-CN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(</a:t>
            </a:r>
            <a:r>
              <a:rPr kumimoji="1" lang="ko-KR" altLang="en-US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한글</a:t>
            </a:r>
            <a:r>
              <a:rPr kumimoji="1" lang="en-US" altLang="zh-CN" sz="44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)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54BB46B5-C869-6D4B-94C1-425154BF9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37" y="1906999"/>
            <a:ext cx="10916763" cy="37390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天地之道，一阴阳五行而已。坤复之间为太极，而动静之后为阴阳。凡有生类在天地之间者，舍阴阳而何之。故人之声音，皆有阴阳之理，顾人不察耳。今正音之作，初非智营而力索，但因具其声而极其理而已。理既不二，则何得不与天地鬼神同其用也。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buNone/>
            </a:pP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正音二十八字，各象其形而制之。初声凡十七字。牙音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ㄱ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象舌根闭喉之形。舌音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ㄴ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象舌附上腭之形。唇音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ㅁ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象口形。齿音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ㅅ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象齿形。喉音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ㅇ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象喉形。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ㅋ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比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ㄱ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声出稍厉，故加划。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ㄴ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ㄷ，ㄷ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ㅌ，ㅁ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ㅂ，ㅂ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ㅍ，ㅅ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ㅈ，ㅈ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ㅊ，ㅇ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ㆆ，ㆆ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而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ㅎ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。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其因声加划之义皆同，而唯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ㆁ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为异。半舌音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ㄹ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半齿音</a:t>
            </a:r>
            <a:r>
              <a:rPr kumimoji="1" lang="ko-KR" altLang="en-US" dirty="0" err="1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ㅿ</a:t>
            </a:r>
            <a:r>
              <a:rPr kumimoji="1" lang="ko-KR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，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亦象舌齿之形而异其体，无加划之义焉。</a:t>
            </a:r>
          </a:p>
        </p:txBody>
      </p:sp>
    </p:spTree>
    <p:extLst>
      <p:ext uri="{BB962C8B-B14F-4D97-AF65-F5344CB8AC3E}">
        <p14:creationId xmlns:p14="http://schemas.microsoft.com/office/powerpoint/2010/main" val="5347426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2483426" y="1554162"/>
            <a:ext cx="7225147" cy="37496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辅音音素文字</a:t>
            </a:r>
          </a:p>
        </p:txBody>
      </p:sp>
    </p:spTree>
    <p:extLst>
      <p:ext uri="{BB962C8B-B14F-4D97-AF65-F5344CB8AC3E}">
        <p14:creationId xmlns:p14="http://schemas.microsoft.com/office/powerpoint/2010/main" val="3935692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等线 Light" panose="02010600030101010101" pitchFamily="2" charset="-122"/>
                <a:cs typeface="+mj-cs"/>
              </a:rPr>
              <a:t>Types of Writing Systems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DDE8F0"/>
              </a:solidFill>
              <a:effectLst/>
              <a:uLnTx/>
              <a:uFillTx/>
              <a:latin typeface="Lucida Bright" panose="02040602050505020304" pitchFamily="18" charset="0"/>
              <a:ea typeface="等线 Light" panose="02010600030101010101" pitchFamily="2" charset="-122"/>
              <a:cs typeface="+mj-cs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C2AB900-ACD0-014D-8744-9171E381A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999"/>
            <a:ext cx="10515600" cy="37390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en-US" altLang="zh-CN" b="1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Meaning-based Systems</a:t>
            </a:r>
            <a:r>
              <a:rPr kumimoji="1" lang="zh-CN" altLang="en-US" b="1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表意文字</a:t>
            </a:r>
            <a:endParaRPr kumimoji="1" lang="en-US" altLang="zh-CN" b="1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Logograms / ideograms / hieroglyphs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象形文字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buNone/>
            </a:pP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pPr marL="0" indent="0">
              <a:buNone/>
            </a:pPr>
            <a:r>
              <a:rPr kumimoji="1" lang="en-US" altLang="zh-CN" b="1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Sound-based Systems </a:t>
            </a:r>
            <a:r>
              <a:rPr kumimoji="1" lang="zh-CN" altLang="en-US" b="1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表音文</a:t>
            </a:r>
            <a:r>
              <a:rPr kumimoji="1" lang="zh-CN" altLang="en-US" sz="100" b="1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 </a:t>
            </a:r>
            <a:r>
              <a:rPr kumimoji="1" lang="zh-CN" altLang="en-US" b="1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字</a:t>
            </a:r>
            <a:endParaRPr kumimoji="1" lang="en-US" altLang="zh-CN" b="1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Syllabaries 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音节文字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Abugidas 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元音附标文字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Alphabetic 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全音素文字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  <a:p>
            <a:r>
              <a:rPr kumimoji="1" lang="en-US" altLang="zh-CN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Abjads </a:t>
            </a:r>
            <a:r>
              <a:rPr kumimoji="1" lang="zh-CN" altLang="en-US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辅音音素文字</a:t>
            </a:r>
            <a:endParaRPr kumimoji="1" lang="en-US" altLang="zh-CN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047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kumimoji="1"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Arabic(</a:t>
            </a:r>
            <a:r>
              <a:rPr kumimoji="1" lang="ar-AE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الألفباء</a:t>
            </a:r>
            <a:r>
              <a:rPr kumimoji="1"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)</a:t>
            </a:r>
          </a:p>
        </p:txBody>
      </p:sp>
      <p:pic>
        <p:nvPicPr>
          <p:cNvPr id="3" name="内容占位符 2">
            <a:extLst>
              <a:ext uri="{FF2B5EF4-FFF2-40B4-BE49-F238E27FC236}">
                <a16:creationId xmlns:a16="http://schemas.microsoft.com/office/drawing/2014/main" id="{FCCA43D6-77DE-2B47-A234-57F189CDBF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41727" y="2843901"/>
            <a:ext cx="6927421" cy="35408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CEB097A-6AEB-8445-A61B-4D9BF41FB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0" y="0"/>
            <a:ext cx="3594847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CB6D5E3-639A-BB40-AA50-60409E260D2C}"/>
              </a:ext>
            </a:extLst>
          </p:cNvPr>
          <p:cNvSpPr txBox="1"/>
          <p:nvPr/>
        </p:nvSpPr>
        <p:spPr>
          <a:xfrm>
            <a:off x="4784035" y="1620963"/>
            <a:ext cx="6785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latin typeface="Lucida Bright" panose="02040602050505020304" pitchFamily="18" charset="0"/>
              </a:rPr>
              <a:t>From a single root </a:t>
            </a:r>
            <a:r>
              <a:rPr kumimoji="1" lang="en-US" altLang="zh-CN" b="1" dirty="0">
                <a:latin typeface="Lucida Bright" panose="02040602050505020304" pitchFamily="18" charset="0"/>
              </a:rPr>
              <a:t>k-t-b</a:t>
            </a:r>
            <a:r>
              <a:rPr kumimoji="1" lang="en-US" altLang="zh-CN" dirty="0">
                <a:latin typeface="Lucida Bright" panose="02040602050505020304" pitchFamily="18" charset="0"/>
              </a:rPr>
              <a:t>, numerous words can be formed by applying different patterns:</a:t>
            </a:r>
            <a:endParaRPr kumimoji="1" lang="zh-CN" altLang="en-US" dirty="0">
              <a:latin typeface="Lucida Bright" panose="02040602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629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CAAF06B-89EC-704D-B79C-5B46C446B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17" y="988115"/>
            <a:ext cx="7670800" cy="50673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44CCA37-F2D8-5A42-8ACB-5CA44DFF03D6}"/>
              </a:ext>
            </a:extLst>
          </p:cNvPr>
          <p:cNvSpPr txBox="1"/>
          <p:nvPr/>
        </p:nvSpPr>
        <p:spPr>
          <a:xfrm>
            <a:off x="1446246" y="246328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伊朗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297E99-73DE-9E4F-B7ED-31B6321EFBA7}"/>
              </a:ext>
            </a:extLst>
          </p:cNvPr>
          <p:cNvSpPr txBox="1"/>
          <p:nvPr/>
        </p:nvSpPr>
        <p:spPr>
          <a:xfrm>
            <a:off x="2876940" y="30596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乌克兰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E24FD9-44D6-0049-9A68-C8D6EB871DEF}"/>
              </a:ext>
            </a:extLst>
          </p:cNvPr>
          <p:cNvSpPr txBox="1"/>
          <p:nvPr/>
        </p:nvSpPr>
        <p:spPr>
          <a:xfrm>
            <a:off x="1330829" y="399832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德国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C584C5-DA34-C54A-8D21-F5526D8EE92E}"/>
              </a:ext>
            </a:extLst>
          </p:cNvPr>
          <p:cNvSpPr txBox="1"/>
          <p:nvPr/>
        </p:nvSpPr>
        <p:spPr>
          <a:xfrm>
            <a:off x="1769411" y="2749199"/>
            <a:ext cx="285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?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8486E7-6053-5F46-9745-2A49D4C46D25}"/>
              </a:ext>
            </a:extLst>
          </p:cNvPr>
          <p:cNvSpPr txBox="1"/>
          <p:nvPr/>
        </p:nvSpPr>
        <p:spPr>
          <a:xfrm>
            <a:off x="2005787" y="3648051"/>
            <a:ext cx="285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?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33EAC4-C4B5-8640-BA23-A1D0CD5AD50A}"/>
              </a:ext>
            </a:extLst>
          </p:cNvPr>
          <p:cNvSpPr txBox="1"/>
          <p:nvPr/>
        </p:nvSpPr>
        <p:spPr>
          <a:xfrm>
            <a:off x="8054756" y="902540"/>
            <a:ext cx="38540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这是一条乌克兰总统发布的空难推文，汇报了</a:t>
            </a:r>
            <a:r>
              <a:rPr kumimoji="1" lang="en-US" altLang="zh-CN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PS752</a:t>
            </a:r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次航班空难事件中受难人员的国籍。</a:t>
            </a:r>
            <a:r>
              <a:rPr kumimoji="1" lang="zh-CN" altLang="ru-RU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在</a:t>
            </a:r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乌语中，</a:t>
            </a:r>
            <a:r>
              <a:rPr kumimoji="1" lang="ru-RU" altLang="zh-CN" dirty="0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ФРН</a:t>
            </a:r>
            <a:r>
              <a:rPr kumimoji="1" lang="zh-CN" altLang="ru-RU" dirty="0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kumimoji="1" lang="ru-RU" altLang="zh-CN" dirty="0" err="1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Федеративна</a:t>
            </a:r>
            <a:r>
              <a:rPr kumimoji="1" lang="ru-RU" altLang="zh-CN" dirty="0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1" lang="ru-RU" altLang="zh-CN" dirty="0" err="1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Республіка</a:t>
            </a:r>
            <a:r>
              <a:rPr kumimoji="1" lang="ru-RU" altLang="zh-CN" dirty="0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kumimoji="1" lang="ru-RU" altLang="zh-CN" dirty="0" err="1">
                <a:latin typeface="Times New Roman" panose="02020603050405020304" pitchFamily="18" charset="0"/>
                <a:ea typeface="OLD NEWSPAPERS SUNG" panose="02000000000000000000" pitchFamily="2" charset="-122"/>
                <a:cs typeface="Times New Roman" panose="02020603050405020304" pitchFamily="18" charset="0"/>
              </a:rPr>
              <a:t>Німеччина</a:t>
            </a:r>
            <a:r>
              <a:rPr kumimoji="1" lang="zh-CN" altLang="ru-RU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的</a:t>
            </a:r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缩写。</a:t>
            </a:r>
            <a:endParaRPr kumimoji="1" lang="en-US" altLang="zh-CN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补充带问号的两个国家名。</a:t>
            </a:r>
            <a:endParaRPr kumimoji="1" lang="en-US" altLang="zh-CN" dirty="0"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marL="342900" indent="-342900">
              <a:buAutoNum type="arabicPeriod"/>
            </a:pPr>
            <a:r>
              <a:rPr kumimoji="1" lang="zh-CN" altLang="en-US" dirty="0">
                <a:latin typeface="OLD NEWSPAPERS SUNG" panose="02000000000000000000" pitchFamily="2" charset="-122"/>
                <a:ea typeface="OLD NEWSPAPERS SUNG" panose="02000000000000000000" pitchFamily="2" charset="-122"/>
              </a:rPr>
              <a:t>中国在不在此名单里？</a:t>
            </a:r>
          </a:p>
        </p:txBody>
      </p:sp>
    </p:spTree>
    <p:extLst>
      <p:ext uri="{BB962C8B-B14F-4D97-AF65-F5344CB8AC3E}">
        <p14:creationId xmlns:p14="http://schemas.microsoft.com/office/powerpoint/2010/main" val="3548771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2483426" y="1554162"/>
            <a:ext cx="7225147" cy="37496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</a:rPr>
              <a:t>表意文字</a:t>
            </a:r>
          </a:p>
        </p:txBody>
      </p:sp>
    </p:spTree>
    <p:extLst>
      <p:ext uri="{BB962C8B-B14F-4D97-AF65-F5344CB8AC3E}">
        <p14:creationId xmlns:p14="http://schemas.microsoft.com/office/powerpoint/2010/main" val="940957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492ED0-0463-F84B-95B6-892174C42CA8}"/>
              </a:ext>
            </a:extLst>
          </p:cNvPr>
          <p:cNvSpPr txBox="1"/>
          <p:nvPr/>
        </p:nvSpPr>
        <p:spPr>
          <a:xfrm>
            <a:off x="9226648" y="29486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FECCDE3-7C0E-6D4C-A455-84AAC8E541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9" r="48885"/>
          <a:stretch/>
        </p:blipFill>
        <p:spPr>
          <a:xfrm>
            <a:off x="2373384" y="2490305"/>
            <a:ext cx="7445231" cy="187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00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10864CF-340E-5F46-A39A-B6A768B1DE84}"/>
              </a:ext>
            </a:extLst>
          </p:cNvPr>
          <p:cNvSpPr txBox="1"/>
          <p:nvPr/>
        </p:nvSpPr>
        <p:spPr>
          <a:xfrm>
            <a:off x="5164017" y="3372728"/>
            <a:ext cx="98825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9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n-cs"/>
              </a:rPr>
              <a:t>彁</a:t>
            </a: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幽灵汉字・幽霊文字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492ED0-0463-F84B-95B6-892174C42CA8}"/>
              </a:ext>
            </a:extLst>
          </p:cNvPr>
          <p:cNvSpPr txBox="1"/>
          <p:nvPr/>
        </p:nvSpPr>
        <p:spPr>
          <a:xfrm>
            <a:off x="6597748" y="4642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9FFE32-BF94-504F-8FC1-66A4A0DB723B}"/>
              </a:ext>
            </a:extLst>
          </p:cNvPr>
          <p:cNvSpPr txBox="1"/>
          <p:nvPr/>
        </p:nvSpPr>
        <p:spPr>
          <a:xfrm>
            <a:off x="3728809" y="412272"/>
            <a:ext cx="2130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ゆう　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   </a:t>
            </a:r>
            <a:r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れい　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     </a:t>
            </a:r>
            <a:r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も　</a:t>
            </a: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      </a:t>
            </a:r>
            <a:r>
              <a:rPr kumimoji="1" lang="ja-JP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じ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DE8F0"/>
              </a:solidFill>
              <a:effectLst/>
              <a:uLnTx/>
              <a:uFillTx/>
              <a:latin typeface="Yu Mincho" panose="02020400000000000000" pitchFamily="18" charset="-128"/>
              <a:ea typeface="Yu Mincho" panose="02020400000000000000" pitchFamily="18" charset="-128"/>
              <a:cs typeface="+mn-cs"/>
            </a:endParaRPr>
          </a:p>
        </p:txBody>
      </p:sp>
      <p:pic>
        <p:nvPicPr>
          <p:cNvPr id="6146" name="Picture 2" descr="【BGA】彁-LeaF _腾讯视频">
            <a:extLst>
              <a:ext uri="{FF2B5EF4-FFF2-40B4-BE49-F238E27FC236}">
                <a16:creationId xmlns:a16="http://schemas.microsoft.com/office/drawing/2014/main" id="{7424A24C-CED7-9E4D-8A91-968BD9C53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107" y="1690688"/>
            <a:ext cx="7652825" cy="430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129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F5DE8775-E804-F447-B418-DB0163A6E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107" y="1690688"/>
            <a:ext cx="7652825" cy="4304714"/>
          </a:xfrm>
          <a:prstGeom prst="rect">
            <a:avLst/>
          </a:prstGeom>
          <a:noFill/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幽灵汉字・幽霊文字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C2AB900-ACD0-014D-8744-9171E381A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0128" y="2508125"/>
            <a:ext cx="7231744" cy="22295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7200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妛 挧 暃 椦 槞 蟐</a:t>
            </a:r>
            <a:endParaRPr kumimoji="1" lang="en-US" altLang="zh-CN" sz="7200" dirty="0">
              <a:solidFill>
                <a:srgbClr val="DDE8F0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  <a:p>
            <a:pPr marL="0" indent="0">
              <a:buNone/>
            </a:pPr>
            <a:r>
              <a:rPr kumimoji="1" lang="zh-CN" altLang="en-US" sz="7200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祢 閠 駲 墸 壥 </a:t>
            </a:r>
            <a:r>
              <a:rPr kumimoji="1" lang="zh-CN" altLang="en-US" sz="7200" u="sng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492ED0-0463-F84B-95B6-892174C42CA8}"/>
              </a:ext>
            </a:extLst>
          </p:cNvPr>
          <p:cNvSpPr txBox="1"/>
          <p:nvPr/>
        </p:nvSpPr>
        <p:spPr>
          <a:xfrm>
            <a:off x="6597748" y="4642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9FFE32-BF94-504F-8FC1-66A4A0DB723B}"/>
              </a:ext>
            </a:extLst>
          </p:cNvPr>
          <p:cNvSpPr txBox="1"/>
          <p:nvPr/>
        </p:nvSpPr>
        <p:spPr>
          <a:xfrm>
            <a:off x="3728809" y="412272"/>
            <a:ext cx="2130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ゆう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れい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も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じ</a:t>
            </a:r>
            <a:endParaRPr kumimoji="1" lang="zh-CN" altLang="en-US" sz="1200" dirty="0">
              <a:solidFill>
                <a:srgbClr val="DDE8F0"/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7355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幽灵汉字・幽霊文字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C2AB900-ACD0-014D-8744-9171E381A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434" y="2318343"/>
            <a:ext cx="2588224" cy="2588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19900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妛</a:t>
            </a:r>
            <a:endParaRPr kumimoji="1" lang="zh-CN" altLang="en-US" sz="19900" u="sng" dirty="0">
              <a:solidFill>
                <a:srgbClr val="DDE8F0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C2209F-E106-1448-B891-BF3B8D2B959B}"/>
              </a:ext>
            </a:extLst>
          </p:cNvPr>
          <p:cNvSpPr txBox="1"/>
          <p:nvPr/>
        </p:nvSpPr>
        <p:spPr>
          <a:xfrm>
            <a:off x="4129775" y="2951946"/>
            <a:ext cx="77541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JISC (Joint Information Systems Committee) </a:t>
            </a:r>
            <a:r>
              <a:rPr kumimoji="1" lang="zh-CN" altLang="en-US" sz="2800" dirty="0">
                <a:solidFill>
                  <a:srgbClr val="DDE8F0"/>
                </a:solidFill>
                <a:latin typeface="Lucida Bright" panose="02040602050505020304" pitchFamily="18" charset="0"/>
                <a:ea typeface="OLD NEWSPAPERS SUNG" panose="02000000000000000000" pitchFamily="2" charset="-122"/>
              </a:rPr>
              <a:t>英国联合信息系统委员会</a:t>
            </a:r>
            <a:endParaRPr kumimoji="1" lang="en-US" altLang="zh-CN" sz="2800" dirty="0">
              <a:solidFill>
                <a:srgbClr val="DDE8F0"/>
              </a:solidFill>
              <a:latin typeface="Lucida Bright" panose="02040602050505020304" pitchFamily="18" charset="0"/>
              <a:ea typeface="OLD NEWSPAPERS SUNG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B26CCF-AC76-C040-95BB-7B4C1101E550}"/>
              </a:ext>
            </a:extLst>
          </p:cNvPr>
          <p:cNvSpPr txBox="1"/>
          <p:nvPr/>
        </p:nvSpPr>
        <p:spPr>
          <a:xfrm>
            <a:off x="3728809" y="412272"/>
            <a:ext cx="2130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ゆう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れい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も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じ</a:t>
            </a:r>
            <a:endParaRPr kumimoji="1" lang="zh-CN" altLang="en-US" sz="1200" dirty="0">
              <a:solidFill>
                <a:srgbClr val="DDE8F0"/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3115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幽灵汉字・幽霊文字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3C2AB900-ACD0-014D-8744-9171E381A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3991" y="1690688"/>
            <a:ext cx="2588224" cy="2588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19900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妛</a:t>
            </a:r>
            <a:endParaRPr kumimoji="1" lang="zh-CN" altLang="en-US" sz="19900" u="sng" dirty="0">
              <a:solidFill>
                <a:srgbClr val="DDE8F0"/>
              </a:solidFill>
              <a:latin typeface="OLD NEWSPAPERS SUNG" panose="02000000000000000000" pitchFamily="2" charset="-122"/>
              <a:ea typeface="OLD NEWSPAPERS SUNG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C2209F-E106-1448-B891-BF3B8D2B959B}"/>
              </a:ext>
            </a:extLst>
          </p:cNvPr>
          <p:cNvSpPr txBox="1"/>
          <p:nvPr/>
        </p:nvSpPr>
        <p:spPr>
          <a:xfrm>
            <a:off x="574570" y="4599069"/>
            <a:ext cx="7754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n-cs"/>
              </a:rPr>
              <a:t>JISC (Joint Information Systems Committee) 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Lucida Bright" panose="02040602050505020304" pitchFamily="18" charset="0"/>
                <a:ea typeface="OLD NEWSPAPERS SUNG" panose="02000000000000000000" pitchFamily="2" charset="-122"/>
                <a:cs typeface="+mn-cs"/>
              </a:rPr>
              <a:t>英国联合信息系统委员会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DDE8F0"/>
              </a:solidFill>
              <a:effectLst/>
              <a:uLnTx/>
              <a:uFillTx/>
              <a:latin typeface="Lucida Bright" panose="02040602050505020304" pitchFamily="18" charset="0"/>
              <a:ea typeface="OLD NEWSPAPERS SUNG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           あけんばら</a:t>
            </a:r>
            <a:endParaRPr kumimoji="1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DDE8F0"/>
              </a:solidFill>
              <a:effectLst/>
              <a:uLnTx/>
              <a:uFillTx/>
              <a:latin typeface="Yu Mincho" panose="02020400000000000000" pitchFamily="18" charset="-128"/>
              <a:ea typeface="Yu Mincho" panose="02020400000000000000" pitchFamily="18" charset="-128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𡚴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Yu Mincho" panose="02020400000000000000" pitchFamily="18" charset="-128"/>
                <a:ea typeface="Yu Mincho" panose="02020400000000000000" pitchFamily="18" charset="-128"/>
                <a:cs typeface="+mn-cs"/>
              </a:rPr>
              <a:t>原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DDE8F0"/>
              </a:solidFill>
              <a:effectLst/>
              <a:uLnTx/>
              <a:uFillTx/>
              <a:latin typeface="Yu Mincho" panose="02020400000000000000" pitchFamily="18" charset="-128"/>
              <a:ea typeface="Yu Mincho" panose="02020400000000000000" pitchFamily="18" charset="-128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65722A4-3EF5-A74C-8CAF-2D8F0E0B1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052" y="689271"/>
            <a:ext cx="3652972" cy="547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A399E18-83EC-8745-BF7F-4AB95343C346}"/>
              </a:ext>
            </a:extLst>
          </p:cNvPr>
          <p:cNvSpPr txBox="1"/>
          <p:nvPr/>
        </p:nvSpPr>
        <p:spPr>
          <a:xfrm>
            <a:off x="3728809" y="412272"/>
            <a:ext cx="2130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ゆう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れい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も　</a:t>
            </a:r>
            <a:r>
              <a:rPr kumimoji="1" lang="zh-CN" altLang="en-US" sz="1200" dirty="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      </a:t>
            </a:r>
            <a:r>
              <a:rPr kumimoji="1" lang="ja-JP" altLang="en-US" sz="1200">
                <a:solidFill>
                  <a:srgbClr val="DDE8F0"/>
                </a:solidFill>
                <a:latin typeface="Yu Mincho" panose="02020400000000000000" pitchFamily="18" charset="-128"/>
                <a:ea typeface="Yu Mincho" panose="02020400000000000000" pitchFamily="18" charset="-128"/>
              </a:rPr>
              <a:t>じ</a:t>
            </a:r>
            <a:endParaRPr kumimoji="1" lang="zh-CN" altLang="en-US" sz="1200" dirty="0">
              <a:solidFill>
                <a:srgbClr val="DDE8F0"/>
              </a:solidFill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100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9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4DF4080F-5545-4641-828A-280B4F47DC30}"/>
              </a:ext>
            </a:extLst>
          </p:cNvPr>
          <p:cNvSpPr txBox="1">
            <a:spLocks/>
          </p:cNvSpPr>
          <p:nvPr/>
        </p:nvSpPr>
        <p:spPr>
          <a:xfrm>
            <a:off x="2483426" y="1554162"/>
            <a:ext cx="7225147" cy="37496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800" dirty="0">
                <a:solidFill>
                  <a:srgbClr val="DDE8F0"/>
                </a:solidFill>
                <a:latin typeface="OLD NEWSPAPERS SUNG" panose="02000000000000000000" pitchFamily="2" charset="-122"/>
                <a:ea typeface="OLD NEWSPAPERS SUNG" panose="02000000000000000000" pitchFamily="2" charset="-122"/>
              </a:rPr>
              <a:t>音节</a:t>
            </a:r>
            <a:r>
              <a:rPr kumimoji="1" lang="zh-CN" alt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DDE8F0"/>
                </a:solidFill>
                <a:effectLst/>
                <a:uLnTx/>
                <a:uFillTx/>
                <a:latin typeface="OLD NEWSPAPERS SUNG" panose="02000000000000000000" pitchFamily="2" charset="-122"/>
                <a:ea typeface="OLD NEWSPAPERS SUNG" panose="02000000000000000000" pitchFamily="2" charset="-122"/>
                <a:cs typeface="+mj-cs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1779883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5360</TotalTime>
  <Words>1618</Words>
  <Application>Microsoft Macintosh PowerPoint</Application>
  <PresentationFormat>宽屏</PresentationFormat>
  <Paragraphs>88</Paragraphs>
  <Slides>21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 Light</vt:lpstr>
      <vt:lpstr>OLD NEWSPAPERS SUNG</vt:lpstr>
      <vt:lpstr>Times New Roman</vt:lpstr>
      <vt:lpstr>Yu Mincho</vt:lpstr>
      <vt:lpstr>Lucida Bright</vt:lpstr>
      <vt:lpstr>Lucida Calligraphy</vt:lpstr>
      <vt:lpstr>等线</vt:lpstr>
      <vt:lpstr>Doulos SIL</vt:lpstr>
      <vt:lpstr>Devanagari MT</vt:lpstr>
      <vt:lpstr>Arial</vt:lpstr>
      <vt:lpstr>Office 主题​​</vt:lpstr>
      <vt:lpstr>ʂu˥ ɕjɛ˧˥ tʰi˨˩˦ ɕi˥˩ 書寫體系 Writing Systems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形態學與詞法 Morphology</dc:title>
  <dc:creator>淇奥 杨</dc:creator>
  <cp:lastModifiedBy>淇奥 杨</cp:lastModifiedBy>
  <cp:revision>50</cp:revision>
  <cp:lastPrinted>2024-09-28T05:34:12Z</cp:lastPrinted>
  <dcterms:created xsi:type="dcterms:W3CDTF">2024-09-22T12:59:56Z</dcterms:created>
  <dcterms:modified xsi:type="dcterms:W3CDTF">2024-10-10T07:30:45Z</dcterms:modified>
</cp:coreProperties>
</file>