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8" r:id="rId3"/>
    <p:sldId id="257" r:id="rId4"/>
    <p:sldId id="259" r:id="rId5"/>
    <p:sldId id="264" r:id="rId6"/>
    <p:sldId id="266" r:id="rId7"/>
    <p:sldId id="260" r:id="rId8"/>
    <p:sldId id="262" r:id="rId9"/>
    <p:sldId id="263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1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6" r:id="rId37"/>
    <p:sldId id="292" r:id="rId38"/>
    <p:sldId id="295" r:id="rId39"/>
    <p:sldId id="293" r:id="rId40"/>
    <p:sldId id="29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28A"/>
    <a:srgbClr val="DFF2EB"/>
    <a:srgbClr val="585C67"/>
    <a:srgbClr val="B9E5E8"/>
    <a:srgbClr val="7AB2D3"/>
    <a:srgbClr val="5A6372"/>
    <a:srgbClr val="8397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85159"/>
  </p:normalViewPr>
  <p:slideViewPr>
    <p:cSldViewPr snapToGrid="0" snapToObjects="1">
      <p:cViewPr varScale="1">
        <p:scale>
          <a:sx n="102" d="100"/>
          <a:sy n="102" d="100"/>
        </p:scale>
        <p:origin x="10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4077F-0C93-D144-9E4D-91FC9BFB61C2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07CE7-7853-DC44-84E2-47071BE82A6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372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https://</a:t>
            </a:r>
            <a:r>
              <a:rPr kumimoji="1" lang="en-US" altLang="zh-CN" dirty="0" err="1"/>
              <a:t>arxiv.org</a:t>
            </a:r>
            <a:r>
              <a:rPr kumimoji="1" lang="en-US" altLang="zh-CN" dirty="0"/>
              <a:t>/pdf/1706.03762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3792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4210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2868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8023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7361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5553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9534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5240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1943</a:t>
            </a:r>
            <a:r>
              <a:rPr kumimoji="1" lang="zh-CN" altLang="en-US" dirty="0"/>
              <a:t>年 第一个神经网络搭建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1958</a:t>
            </a:r>
            <a:r>
              <a:rPr kumimoji="1" lang="zh-CN" altLang="en-US" dirty="0"/>
              <a:t>年 感知机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前馈神经网络的问题在于没有记忆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循环神经网络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1548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神奇的数字，但是就是捕捉到了单词的含义。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这是二维的，方便理解。真实情况下是好几百维的。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17862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神奇的数字，但是就是捕捉到了单词的含义。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这是二维的，方便理解。真实情况下是好几百维的。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嵌入单独一节课讲一讲，不细讲。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9289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https://</a:t>
            </a:r>
            <a:r>
              <a:rPr kumimoji="1" lang="en-US" altLang="zh-CN" dirty="0" err="1"/>
              <a:t>www.youtube.com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watch?v</a:t>
            </a:r>
            <a:r>
              <a:rPr kumimoji="1" lang="en-US" altLang="zh-CN" dirty="0"/>
              <a:t>=M1sQmZrDBz4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75956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谷歌 斯坦福 </a:t>
            </a:r>
            <a:r>
              <a:rPr kumimoji="1" lang="en-US" altLang="zh-CN" dirty="0" err="1"/>
              <a:t>facebook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2013</a:t>
            </a:r>
            <a:r>
              <a:rPr kumimoji="1" lang="zh-CN" altLang="en-US" dirty="0"/>
              <a:t>年是分水岭，在这一年 基于统计的</a:t>
            </a:r>
            <a:r>
              <a:rPr kumimoji="1" lang="en-US" altLang="zh-CN" dirty="0" err="1"/>
              <a:t>nlp</a:t>
            </a:r>
            <a:r>
              <a:rPr kumimoji="1" lang="zh-CN" altLang="en-US" dirty="0"/>
              <a:t>基本上就被逐步淘汰了。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2013</a:t>
            </a:r>
            <a:r>
              <a:rPr kumimoji="1" lang="zh-CN" altLang="en-US" dirty="0"/>
              <a:t>年后进入狂飙模式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6889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6291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另一个同年的重要突破是编码器解码器架构。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最开始主要运用在翻译领域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49027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还有一个突破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输入和输出都是序列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之前是输入文本，输出一组固定的数字或者文本 例如情感判断 邮件判断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Seq2seq: </a:t>
            </a:r>
            <a:r>
              <a:rPr kumimoji="1" lang="zh-CN" altLang="en-US" dirty="0"/>
              <a:t>翻译，问答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编解码器架构变种，使用</a:t>
            </a:r>
            <a:r>
              <a:rPr kumimoji="1" lang="en-US" altLang="zh-CN" dirty="0"/>
              <a:t>RNN</a:t>
            </a:r>
            <a:r>
              <a:rPr kumimoji="1" lang="zh-CN" altLang="en-US" dirty="0"/>
              <a:t>而不是普通神经网络来编码和解码。</a:t>
            </a:r>
            <a:endParaRPr kumimoji="1" lang="en-US" altLang="zh-CN" dirty="0"/>
          </a:p>
          <a:p>
            <a:pPr marL="0" indent="0">
              <a:buNone/>
            </a:pP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5219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短期记忆：忘了什么是</a:t>
            </a:r>
            <a:r>
              <a:rPr kumimoji="1" lang="en-US" altLang="zh-CN" dirty="0"/>
              <a:t>RNN</a:t>
            </a:r>
            <a:r>
              <a:rPr kumimoji="1" lang="zh-CN" altLang="en-US" dirty="0"/>
              <a:t>了，只记得他有短期记忆。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改进版：</a:t>
            </a:r>
            <a:r>
              <a:rPr kumimoji="1" lang="en-US" altLang="zh-CN" dirty="0"/>
              <a:t>LSTM</a:t>
            </a:r>
            <a:r>
              <a:rPr kumimoji="1" lang="zh-CN" altLang="en-US" dirty="0"/>
              <a:t>长短期记忆模型（上长下短两条管道），</a:t>
            </a:r>
            <a:r>
              <a:rPr kumimoji="1" lang="en-US" altLang="zh-CN" dirty="0"/>
              <a:t>GRU</a:t>
            </a:r>
            <a:r>
              <a:rPr kumimoji="1" lang="zh-CN" altLang="en-US" dirty="0"/>
              <a:t>门控循环单元（合并长短期记忆管道，简化模型）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老模型</a:t>
            </a:r>
            <a:r>
              <a:rPr kumimoji="1" lang="en-US" altLang="zh-CN" dirty="0"/>
              <a:t>+</a:t>
            </a:r>
            <a:r>
              <a:rPr kumimoji="1" lang="zh-CN" altLang="en-US" dirty="0"/>
              <a:t>新架构</a:t>
            </a:r>
            <a:endParaRPr kumimoji="1" lang="en-US" altLang="zh-CN" dirty="0"/>
          </a:p>
          <a:p>
            <a:pPr marL="0" indent="0">
              <a:buNone/>
            </a:pP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8308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一句话中每个词的信息量是不同的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编解码器架构中，只有最终状态被传给了解码器。多长的句子其实都被压缩成一个固定的值。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处理一点传一点数据。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最重要的是，会计算词和句子的相关度。更重要的词就会得到更多的注意力（权重）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2593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特殊的编解码器架构。 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相同的编解码器串联在一起</a:t>
            </a:r>
          </a:p>
          <a:p>
            <a:pPr marL="0" indent="0">
              <a:buNone/>
            </a:pPr>
            <a:r>
              <a:rPr kumimoji="1" lang="zh-CN" altLang="en-US" dirty="0"/>
              <a:t>不仅是使用了更多编解码器，编解码器内部架构改变为</a:t>
            </a:r>
            <a:r>
              <a:rPr kumimoji="1" lang="en-US" altLang="zh-CN" dirty="0"/>
              <a:t>transformer</a:t>
            </a:r>
            <a:r>
              <a:rPr kumimoji="1" lang="zh-CN" altLang="en-US" dirty="0"/>
              <a:t>架构。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RNN</a:t>
            </a:r>
            <a:r>
              <a:rPr kumimoji="1" lang="zh-CN" altLang="en-US" dirty="0"/>
              <a:t>速度特别慢。</a:t>
            </a:r>
            <a:r>
              <a:rPr kumimoji="1" lang="en-US" altLang="zh-CN" dirty="0"/>
              <a:t>Transformer</a:t>
            </a:r>
            <a:r>
              <a:rPr kumimoji="1" lang="zh-CN" altLang="en-US" dirty="0"/>
              <a:t>提出了不用循环也能记住东西。每个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对应单词的位置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96835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特殊的编解码器架构。 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相同的编解码器串联在一起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不仅是使用了更多编解码器，编解码器内部架构改变为</a:t>
            </a:r>
            <a:r>
              <a:rPr kumimoji="1" lang="en-US" altLang="zh-CN" dirty="0"/>
              <a:t>transformer</a:t>
            </a:r>
            <a:r>
              <a:rPr kumimoji="1" lang="zh-CN" altLang="en-US" dirty="0"/>
              <a:t>架构。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RNN</a:t>
            </a:r>
            <a:r>
              <a:rPr kumimoji="1" lang="zh-CN" altLang="en-US" dirty="0"/>
              <a:t>速度特别慢。</a:t>
            </a:r>
            <a:r>
              <a:rPr kumimoji="1" lang="en-US" altLang="zh-CN" dirty="0"/>
              <a:t>Transformer</a:t>
            </a:r>
            <a:r>
              <a:rPr kumimoji="1" lang="zh-CN" altLang="en-US" dirty="0"/>
              <a:t>提出了不用循环也能记住东西。每个</a:t>
            </a:r>
            <a:r>
              <a:rPr kumimoji="1" lang="en-US" altLang="zh-CN" dirty="0"/>
              <a:t>embedding</a:t>
            </a:r>
            <a:r>
              <a:rPr kumimoji="1" lang="zh-CN" altLang="en-US" dirty="0"/>
              <a:t>对应单词的位置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57126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/>
              <a:t>计算这个词和每个词的关联度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Transformer</a:t>
            </a:r>
            <a:r>
              <a:rPr kumimoji="1" lang="zh-CN" altLang="en-US" dirty="0"/>
              <a:t>的重大突破就在于它使得大规模计算成为了可能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59901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Google</a:t>
            </a:r>
          </a:p>
          <a:p>
            <a:pPr marL="0" indent="0">
              <a:buNone/>
            </a:pPr>
            <a:r>
              <a:rPr kumimoji="1" lang="zh-CN" altLang="en-US" dirty="0"/>
              <a:t>只有编码器，没有解码器，任务是理解输入而不是输出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2556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https://</a:t>
            </a:r>
            <a:r>
              <a:rPr kumimoji="1" lang="en-US" altLang="zh-CN" dirty="0" err="1"/>
              <a:t>www.youtube.com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watch?v</a:t>
            </a:r>
            <a:r>
              <a:rPr kumimoji="1" lang="en-US" altLang="zh-CN" dirty="0"/>
              <a:t>=M1sQmZrDBz4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5993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Google</a:t>
            </a:r>
          </a:p>
          <a:p>
            <a:pPr marL="0" indent="0">
              <a:buNone/>
            </a:pPr>
            <a:r>
              <a:rPr kumimoji="1" lang="zh-CN" altLang="en-US" dirty="0"/>
              <a:t>只有编码器，没有解码器，任务是理解输入而不是输出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29970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Encoder-decoder</a:t>
            </a:r>
            <a:r>
              <a:rPr kumimoji="1" lang="zh-CN" altLang="en-US" dirty="0"/>
              <a:t>架构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提出</a:t>
            </a:r>
            <a:r>
              <a:rPr kumimoji="1" lang="en-US" altLang="zh-CN" dirty="0"/>
              <a:t>text-to-text</a:t>
            </a:r>
            <a:r>
              <a:rPr kumimoji="1" lang="zh-CN" altLang="en-US" dirty="0"/>
              <a:t>的通用框架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573746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Encoder-decoder</a:t>
            </a:r>
            <a:r>
              <a:rPr kumimoji="1" lang="zh-CN" altLang="en-US" dirty="0"/>
              <a:t>架构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dirty="0"/>
              <a:t>提出</a:t>
            </a:r>
            <a:r>
              <a:rPr kumimoji="1" lang="en-US" altLang="zh-CN" dirty="0"/>
              <a:t>text-to-text</a:t>
            </a:r>
            <a:r>
              <a:rPr kumimoji="1" lang="zh-CN" altLang="en-US" dirty="0"/>
              <a:t>的通用框架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22693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Decoder-only</a:t>
            </a:r>
          </a:p>
          <a:p>
            <a:pPr marL="0" indent="0">
              <a:buNone/>
            </a:pPr>
            <a:r>
              <a:rPr kumimoji="1" lang="en-US" altLang="zh-CN" dirty="0"/>
              <a:t>45 TB, 1700</a:t>
            </a:r>
            <a:r>
              <a:rPr kumimoji="1" lang="zh-CN" altLang="en-US" dirty="0"/>
              <a:t>亿参数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67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dirty="0"/>
              <a:t>Decoder-only</a:t>
            </a:r>
          </a:p>
          <a:p>
            <a:pPr marL="0" indent="0">
              <a:buNone/>
            </a:pPr>
            <a:r>
              <a:rPr kumimoji="1" lang="en-US" altLang="zh-CN" dirty="0"/>
              <a:t>45 TB, 1700</a:t>
            </a:r>
            <a:r>
              <a:rPr kumimoji="1" lang="zh-CN" altLang="en-US" dirty="0"/>
              <a:t>亿参数</a:t>
            </a: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9551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4947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6734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1048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8122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25040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提出后遭到传统派的攻击。他们认为这种方法只能解决浅层次的问题。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07CE7-7853-DC44-84E2-47071BE82A61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275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8BBDAF-BD3F-734E-9B83-991B77F213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A7DEAB7-077D-F54C-AB20-E8144585D5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75DB71-B3FD-0443-9703-13150E5F6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C445BA-2C84-5B41-838D-B22AE52E9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558450-28C1-CC41-8F6B-E6169DE93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539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5B6B83-9AC7-524E-A4D9-F12221C1E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ACFB30-C135-7B4A-BBF6-255739B5B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6ED7A3-116F-5144-B018-15F750C1C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AEBB38-1CDD-CB44-867B-0FC1B0714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A950D1-4B05-F84F-AF2F-442BFF3E7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0602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9532FC8-CA7A-9344-86D7-3E1D1E4919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252F3E-8359-D04B-B745-99623A0AC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908AE7-0C13-484C-B021-9BBB23B7F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CF56D3-4626-E241-A117-9EC0EDE2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7F146-4F8D-294A-AD1E-3E613AE10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5791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1EFE8F-2115-004C-A6BE-AE851CDD6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6CCAB3-B54B-CB48-B665-782F9C6DD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4D8B34-B409-8A48-848B-323BB0A6E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D55AD9-E1C3-7945-B879-6D59929C8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D9788B-A082-AE4B-A8C5-91A9E7B69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19282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1F3DA9-61E4-FD47-8E68-A5113389A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00D8F5-1257-3F4B-B388-E190CCAA7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E6F3E7-C498-D74C-A04B-C606FD17A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E476DB-4D23-5445-8FDD-BB50E1292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7F0235-0825-964B-925E-7598FC840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53061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2A8F4-0CAD-8246-8567-1A0EC6C59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641888-ED31-964C-8004-5B71429235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753BF9-E326-004C-A22D-968E292CF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777981-78E0-C544-BBCD-3D2447059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037C98-FE5B-1A4C-AE13-41BC7993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756229-7E4C-0843-945A-8035BC259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96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E5F1CE-958E-0748-84A8-694F6D938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E2825C-A0B0-9742-B2FD-114A8DF11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ACF985-B378-2B4F-B810-EE63BF9FE6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E2A3BF3-8B51-A742-A70F-81853A4EF3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E1BE36A-4082-AC4B-83B8-7BA125D038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49A2D7A-D2DE-3441-B6AD-077F1365F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43F16C-B597-D74A-9DE3-7A9229491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D55208-E7DF-FD47-BF19-00EBCD027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41197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82A39E-6EC0-A249-93DD-E719934A8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3CBFFAE-FE1E-CC43-B49A-A0F07CC86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220F2-399F-984D-918E-5D3AD4F2C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589E7B-9E6D-614C-92EA-EE01DD2E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7172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3C4CE5-5AD5-2C49-9F93-A71EC3A8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06F6D9-58E4-3943-B0F7-CE5DF404E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9B1CE5-16FA-0949-BF05-18B2FCE7A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9905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ECDE56-3D5D-8C48-9240-D91940497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08BDFE-E521-A845-A903-71EB0C158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54DC98-8BCB-614B-941F-A4B969664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948C08-1290-344B-893F-1B33C1B94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82F921-F32A-D34B-A811-DDEC5CEFC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0D65AD-6444-5749-B0D5-757A66C79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4664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4E7DFA-F4DA-5E47-9380-225D9DDF7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F142EF-138E-C944-9B18-8BD3549C26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A0E6D9C-6DCB-604B-A719-7DF2182E9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F7115D-49AA-704B-9331-BA40F26EA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73A3EA-D2DD-AA4C-AE80-9AA007EA2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A5F534-8AA4-F146-96C0-21AE07BE4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245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A572E9-6704-694C-8FBF-5885CD9EE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858777-686B-264F-8627-8E1C2E355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A558DF-6422-A245-8171-789E1F2AC1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A1425-CEAB-AC4D-A6A0-F73D329EA8E0}" type="datetimeFigureOut">
              <a:rPr kumimoji="1" lang="zh-CN" altLang="en-US" smtClean="0"/>
              <a:t>2024/11/14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E32240-D65D-8740-BE0B-24EE88E611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0FBBE3-826A-134C-A73B-0F35FAB836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7FA1-3CDB-DB4A-B935-59E78191F0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615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7FA7C-4F8F-BA47-9F7D-835E947D04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859328"/>
          </a:xfrm>
        </p:spPr>
        <p:txBody>
          <a:bodyPr>
            <a:normAutofit fontScale="90000"/>
          </a:bodyPr>
          <a:lstStyle/>
          <a:p>
            <a:r>
              <a:rPr kumimoji="1" lang="en-US" altLang="zh-CN" sz="44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A Brief History of Natural Language Processing</a:t>
            </a:r>
            <a:br>
              <a:rPr kumimoji="1" lang="en-US" altLang="zh-CN" sz="44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</a:br>
            <a:br>
              <a:rPr kumimoji="1" lang="en-US" altLang="zh-CN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</a:b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自然语言处理简史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19A2A1A-888A-6345-9EDB-8839F2AEFF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1691"/>
            <a:ext cx="9144000" cy="1655762"/>
          </a:xfrm>
        </p:spPr>
        <p:txBody>
          <a:bodyPr/>
          <a:lstStyle/>
          <a:p>
            <a:endParaRPr kumimoji="1" lang="en-US" altLang="zh-CN" dirty="0">
              <a:latin typeface="CMU Serif Roman" panose="02000603000000000000" pitchFamily="2" charset="0"/>
              <a:ea typeface="CMU Serif Roman" panose="02000603000000000000" pitchFamily="2" charset="0"/>
              <a:cs typeface="CMU Serif Roman" panose="02000603000000000000" pitchFamily="2" charset="0"/>
            </a:endParaRPr>
          </a:p>
          <a:p>
            <a:r>
              <a:rPr kumimoji="1" lang="en-US" altLang="zh-CN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12</a:t>
            </a:r>
            <a:r>
              <a:rPr kumimoji="1" lang="en-US" altLang="zh-CN" baseline="300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th</a:t>
            </a:r>
            <a:r>
              <a:rPr kumimoji="1" lang="en-US" altLang="zh-CN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 Nov.</a:t>
            </a:r>
            <a:endParaRPr kumimoji="1" lang="zh-CN" altLang="en-US" dirty="0">
              <a:latin typeface="CMU Serif Roman" panose="02000603000000000000" pitchFamily="2" charset="0"/>
              <a:cs typeface="CMU Serif Roman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45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1966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730619-8173-6149-881A-A05A5F117E05}"/>
              </a:ext>
            </a:extLst>
          </p:cNvPr>
          <p:cNvSpPr txBox="1"/>
          <p:nvPr/>
        </p:nvSpPr>
        <p:spPr>
          <a:xfrm>
            <a:off x="2657475" y="541821"/>
            <a:ext cx="9142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1. 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需要数万条规则才能覆盖</a:t>
            </a:r>
            <a:r>
              <a:rPr kumimoji="1" lang="en-US" altLang="zh-CN" sz="28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20%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的句子。</a:t>
            </a:r>
            <a:endParaRPr kumimoji="1" lang="en-US" altLang="zh-CN" sz="2800" dirty="0">
              <a:latin typeface="CMU Serif Roman" panose="02000603000000000000" pitchFamily="2" charset="0"/>
              <a:ea typeface="CMU Serif Roman" panose="02000603000000000000" pitchFamily="2" charset="0"/>
              <a:cs typeface="CMU Serif Roman" panose="02000603000000000000" pitchFamily="2" charset="0"/>
            </a:endParaRPr>
          </a:p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2. 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有些规则会前后矛盾。为了解决矛盾，就需要写规则的使用条件。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6125187-C982-9F4A-AB40-1183BB74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868" y="1659910"/>
            <a:ext cx="4023560" cy="519809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657475" y="2901769"/>
            <a:ext cx="47148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1966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年，美国国家研究委员会停止了对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NLP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相关项目的资金支持。（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The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 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ALPAC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 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Report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68008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767241" y="2712461"/>
            <a:ext cx="92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1972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年，贾里尼克教授提出通过看句子出现的概率来进行语音识别。</a:t>
            </a:r>
          </a:p>
        </p:txBody>
      </p:sp>
    </p:spTree>
    <p:extLst>
      <p:ext uri="{BB962C8B-B14F-4D97-AF65-F5344CB8AC3E}">
        <p14:creationId xmlns:p14="http://schemas.microsoft.com/office/powerpoint/2010/main" val="3260693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656883" y="387933"/>
            <a:ext cx="92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1972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年，贾里尼克教授提出通过看句子出现的概率来进行语音识别。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C520DF-515E-2A4D-9E32-407E73DABCDB}"/>
              </a:ext>
            </a:extLst>
          </p:cNvPr>
          <p:cNvSpPr txBox="1"/>
          <p:nvPr/>
        </p:nvSpPr>
        <p:spPr>
          <a:xfrm>
            <a:off x="3267762" y="3589864"/>
            <a:ext cx="331401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[wo̜̽˨˩˦.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ɕi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˨˩˦.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x̞wa̠n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̚˥.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ni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˨˩˦]</a:t>
            </a:r>
          </a:p>
          <a:p>
            <a:pPr algn="ctr"/>
            <a:r>
              <a:rPr kumimoji="1" lang="en-US" altLang="zh-CN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&lt;</a:t>
            </a:r>
            <a:r>
              <a:rPr kumimoji="1" lang="zh-CN" altLang="en-US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我喜欢你</a:t>
            </a:r>
            <a:r>
              <a:rPr kumimoji="1" lang="en-US" altLang="zh-CN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&gt;</a:t>
            </a:r>
            <a:endParaRPr kumimoji="1" lang="zh-CN" altLang="en-US" sz="33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0CEF0A-7505-F14D-AFAB-B6983ADC168D}"/>
              </a:ext>
            </a:extLst>
          </p:cNvPr>
          <p:cNvSpPr txBox="1"/>
          <p:nvPr/>
        </p:nvSpPr>
        <p:spPr>
          <a:xfrm>
            <a:off x="7502961" y="3589864"/>
            <a:ext cx="331401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[wo̜̽˨˩˦.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ɕi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˨˩˦.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x̞wa̠n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̚˥˩.</a:t>
            </a:r>
            <a:r>
              <a:rPr kumimoji="1" lang="en-US" altLang="zh-CN" sz="24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ni</a:t>
            </a:r>
            <a:r>
              <a:rPr kumimoji="1" lang="en-US" altLang="zh-CN" sz="24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˧˥]</a:t>
            </a:r>
          </a:p>
          <a:p>
            <a:pPr algn="ctr"/>
            <a:r>
              <a:rPr kumimoji="1" lang="en-US" altLang="zh-CN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&lt;</a:t>
            </a:r>
            <a:r>
              <a:rPr kumimoji="1" lang="zh-CN" altLang="en-US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我洗换泥</a:t>
            </a:r>
            <a:r>
              <a:rPr kumimoji="1" lang="en-US" altLang="zh-CN" sz="33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&gt;</a:t>
            </a:r>
            <a:endParaRPr kumimoji="1" lang="zh-CN" altLang="en-US" sz="33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D10440-82D7-AA40-AA20-0FC85CBC708D}"/>
              </a:ext>
            </a:extLst>
          </p:cNvPr>
          <p:cNvSpPr txBox="1"/>
          <p:nvPr/>
        </p:nvSpPr>
        <p:spPr>
          <a:xfrm>
            <a:off x="5478548" y="2471606"/>
            <a:ext cx="331401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3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[wo̜̽.ɕi.</a:t>
            </a:r>
            <a:r>
              <a:rPr kumimoji="1" lang="en-US" altLang="zh-CN" sz="33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x̞wa̠n</a:t>
            </a:r>
            <a:r>
              <a:rPr kumimoji="1" lang="en-US" altLang="zh-CN" sz="33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̚.</a:t>
            </a:r>
            <a:r>
              <a:rPr kumimoji="1" lang="en-US" altLang="zh-CN" sz="3300" dirty="0" err="1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ni</a:t>
            </a:r>
            <a:r>
              <a:rPr kumimoji="1" lang="en-US" altLang="zh-CN" sz="3300" dirty="0"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4174216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656883" y="387933"/>
            <a:ext cx="925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N-Gram</a:t>
            </a:r>
            <a:endParaRPr kumimoji="1" lang="zh-CN" altLang="en-US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503962-9E6C-114A-A585-8687CD224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424" y="1581174"/>
            <a:ext cx="8130181" cy="38725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48BB0F-18F0-C64A-AA7E-085B5DE48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6883" y="7009257"/>
            <a:ext cx="8130181" cy="361719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E9356336-EB6B-034C-B991-CBD3AEB4DE9F}"/>
              </a:ext>
            </a:extLst>
          </p:cNvPr>
          <p:cNvSpPr txBox="1"/>
          <p:nvPr/>
        </p:nvSpPr>
        <p:spPr>
          <a:xfrm>
            <a:off x="2656883" y="-954107"/>
            <a:ext cx="92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1972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年，贾里尼克教授提出通过看句子出现的概率来进行语音识别。</a:t>
            </a:r>
          </a:p>
        </p:txBody>
      </p:sp>
    </p:spTree>
    <p:extLst>
      <p:ext uri="{BB962C8B-B14F-4D97-AF65-F5344CB8AC3E}">
        <p14:creationId xmlns:p14="http://schemas.microsoft.com/office/powerpoint/2010/main" val="1946021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656883" y="387933"/>
            <a:ext cx="925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N-Gram</a:t>
            </a:r>
            <a:endParaRPr kumimoji="1" lang="zh-CN" altLang="en-US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503962-9E6C-114A-A585-8687CD224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424" y="-3911747"/>
            <a:ext cx="8130181" cy="38725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48BB0F-18F0-C64A-AA7E-085B5DE48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6883" y="2200110"/>
            <a:ext cx="8130181" cy="361719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E8D2D39-1664-0F4A-9A05-8838F4DAF67A}"/>
              </a:ext>
            </a:extLst>
          </p:cNvPr>
          <p:cNvSpPr txBox="1"/>
          <p:nvPr/>
        </p:nvSpPr>
        <p:spPr>
          <a:xfrm>
            <a:off x="2656883" y="-954107"/>
            <a:ext cx="92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1972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年，贾里尼克教授提出通过看句子出现的概率来进行语音识别。</a:t>
            </a:r>
          </a:p>
        </p:txBody>
      </p:sp>
    </p:spTree>
    <p:extLst>
      <p:ext uri="{BB962C8B-B14F-4D97-AF65-F5344CB8AC3E}">
        <p14:creationId xmlns:p14="http://schemas.microsoft.com/office/powerpoint/2010/main" val="3474476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BD9BED-D39B-5743-ACB3-57E0F06BD14C}"/>
              </a:ext>
            </a:extLst>
          </p:cNvPr>
          <p:cNvSpPr txBox="1"/>
          <p:nvPr/>
        </p:nvSpPr>
        <p:spPr>
          <a:xfrm>
            <a:off x="2656883" y="387933"/>
            <a:ext cx="925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N-Gram</a:t>
            </a:r>
            <a:endParaRPr kumimoji="1" lang="zh-CN" altLang="en-US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2656883" y="2279172"/>
            <a:ext cx="92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1972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年，贾里尼克教授提出通过看句子出现的概率来进行语音识别。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6F22FD-9A10-1B41-A24D-5FE0240F1FC4}"/>
              </a:ext>
            </a:extLst>
          </p:cNvPr>
          <p:cNvSpPr txBox="1"/>
          <p:nvPr/>
        </p:nvSpPr>
        <p:spPr>
          <a:xfrm>
            <a:off x="2656883" y="3534386"/>
            <a:ext cx="92570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语音识别的准确率从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70%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提升到了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90%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应用：判断垃圾邮件。</a:t>
            </a:r>
          </a:p>
        </p:txBody>
      </p:sp>
    </p:spTree>
    <p:extLst>
      <p:ext uri="{BB962C8B-B14F-4D97-AF65-F5344CB8AC3E}">
        <p14:creationId xmlns:p14="http://schemas.microsoft.com/office/powerpoint/2010/main" val="3609059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1972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2656883" y="2279172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「每当我开除一个语言学家，语音识别系统就更准确了。」</a:t>
            </a:r>
          </a:p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Every time I fire a linguist, the performance of the speech recognizer goes up.</a:t>
            </a:r>
          </a:p>
          <a:p>
            <a:pPr algn="r"/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——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贾里尼克</a:t>
            </a:r>
          </a:p>
        </p:txBody>
      </p:sp>
    </p:spTree>
    <p:extLst>
      <p:ext uri="{BB962C8B-B14F-4D97-AF65-F5344CB8AC3E}">
        <p14:creationId xmlns:p14="http://schemas.microsoft.com/office/powerpoint/2010/main" val="1313721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2536961" y="2325338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FontTx/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</p:spTree>
    <p:extLst>
      <p:ext uri="{BB962C8B-B14F-4D97-AF65-F5344CB8AC3E}">
        <p14:creationId xmlns:p14="http://schemas.microsoft.com/office/powerpoint/2010/main" val="2865159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2697027-4D34-2C41-A345-D886B4C56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686" y="1550110"/>
            <a:ext cx="5713400" cy="505517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470713E-9C3D-094F-A60F-29DD2697F7DA}"/>
              </a:ext>
            </a:extLst>
          </p:cNvPr>
          <p:cNvSpPr txBox="1"/>
          <p:nvPr/>
        </p:nvSpPr>
        <p:spPr>
          <a:xfrm>
            <a:off x="2521424" y="541821"/>
            <a:ext cx="925702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</p:spTree>
    <p:extLst>
      <p:ext uri="{BB962C8B-B14F-4D97-AF65-F5344CB8AC3E}">
        <p14:creationId xmlns:p14="http://schemas.microsoft.com/office/powerpoint/2010/main" val="68321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E091E-0585-0241-A308-93898F30CE8C}"/>
              </a:ext>
            </a:extLst>
          </p:cNvPr>
          <p:cNvSpPr txBox="1"/>
          <p:nvPr/>
        </p:nvSpPr>
        <p:spPr>
          <a:xfrm>
            <a:off x="3198019" y="2819500"/>
            <a:ext cx="7903830" cy="32108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>
                <a:latin typeface="Zapfino" panose="03030300040707070C03" pitchFamily="66" charset="0"/>
              </a:rPr>
              <a:t>Jimmy is a king in the north.</a:t>
            </a:r>
          </a:p>
          <a:p>
            <a:pPr algn="ctr"/>
            <a:r>
              <a:rPr kumimoji="1" lang="en-US" altLang="zh-CN" sz="2400" dirty="0">
                <a:latin typeface="Zapfino" panose="03030300040707070C03" pitchFamily="66" charset="0"/>
              </a:rPr>
              <a:t>Jimmy is the lord in the north.</a:t>
            </a:r>
          </a:p>
          <a:p>
            <a:pPr algn="ctr"/>
            <a:r>
              <a:rPr kumimoji="1" lang="en-US" altLang="zh-CN" sz="2400" dirty="0">
                <a:latin typeface="Zapfino" panose="03030300040707070C03" pitchFamily="66" charset="0"/>
              </a:rPr>
              <a:t>Jimmy has the whole north under his thumb.</a:t>
            </a:r>
            <a:endParaRPr kumimoji="1" lang="zh-CN" altLang="en-US" sz="2400" dirty="0">
              <a:latin typeface="Zapfino" panose="03030300040707070C03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6AC3BD3-D4F2-2947-918D-55288EC312D4}"/>
              </a:ext>
            </a:extLst>
          </p:cNvPr>
          <p:cNvSpPr txBox="1"/>
          <p:nvPr/>
        </p:nvSpPr>
        <p:spPr>
          <a:xfrm>
            <a:off x="2521424" y="541821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</p:spTree>
    <p:extLst>
      <p:ext uri="{BB962C8B-B14F-4D97-AF65-F5344CB8AC3E}">
        <p14:creationId xmlns:p14="http://schemas.microsoft.com/office/powerpoint/2010/main" val="2197318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23EE0B1-1A91-4B48-9D3B-15F0ECBEAB4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195" y="6408"/>
            <a:ext cx="8773610" cy="68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8ABD297-357D-9242-AE34-852442854952}"/>
              </a:ext>
            </a:extLst>
          </p:cNvPr>
          <p:cNvSpPr txBox="1"/>
          <p:nvPr/>
        </p:nvSpPr>
        <p:spPr>
          <a:xfrm>
            <a:off x="7099033" y="555052"/>
            <a:ext cx="9186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00" dirty="0">
                <a:solidFill>
                  <a:srgbClr val="5A6372"/>
                </a:solidFill>
                <a:ea typeface="CMU Serif Roman" panose="02000603000000000000" pitchFamily="2" charset="0"/>
                <a:cs typeface="CMU Serif Roman" panose="02000603000000000000" pitchFamily="2" charset="0"/>
              </a:rPr>
              <a:t>GPT</a:t>
            </a:r>
          </a:p>
        </p:txBody>
      </p:sp>
    </p:spTree>
    <p:extLst>
      <p:ext uri="{BB962C8B-B14F-4D97-AF65-F5344CB8AC3E}">
        <p14:creationId xmlns:p14="http://schemas.microsoft.com/office/powerpoint/2010/main" val="3953164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E091E-0585-0241-A308-93898F30CE8C}"/>
              </a:ext>
            </a:extLst>
          </p:cNvPr>
          <p:cNvSpPr txBox="1"/>
          <p:nvPr/>
        </p:nvSpPr>
        <p:spPr>
          <a:xfrm>
            <a:off x="3198019" y="2819500"/>
            <a:ext cx="7903830" cy="32108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Jimmy</a:t>
            </a:r>
            <a:r>
              <a:rPr kumimoji="1" lang="en-US" altLang="zh-CN" sz="2400" dirty="0">
                <a:latin typeface="Zapfino" panose="03030300040707070C03" pitchFamily="66" charset="0"/>
              </a:rPr>
              <a:t> is a king in </a:t>
            </a:r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the north</a:t>
            </a:r>
            <a:r>
              <a:rPr kumimoji="1" lang="en-US" altLang="zh-CN" sz="2400" dirty="0">
                <a:latin typeface="Zapfino" panose="03030300040707070C03" pitchFamily="66" charset="0"/>
              </a:rPr>
              <a:t>.</a:t>
            </a:r>
          </a:p>
          <a:p>
            <a:pPr algn="ctr"/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Jimmy</a:t>
            </a:r>
            <a:r>
              <a:rPr kumimoji="1" lang="en-US" altLang="zh-CN" sz="2400" dirty="0">
                <a:latin typeface="Zapfino" panose="03030300040707070C03" pitchFamily="66" charset="0"/>
              </a:rPr>
              <a:t> is </a:t>
            </a:r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the </a:t>
            </a:r>
            <a:r>
              <a:rPr kumimoji="1" lang="en-US" altLang="zh-CN" sz="2400" dirty="0">
                <a:latin typeface="Zapfino" panose="03030300040707070C03" pitchFamily="66" charset="0"/>
              </a:rPr>
              <a:t>lord in </a:t>
            </a:r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the north</a:t>
            </a:r>
            <a:r>
              <a:rPr kumimoji="1" lang="en-US" altLang="zh-CN" sz="2400" dirty="0">
                <a:latin typeface="Zapfino" panose="03030300040707070C03" pitchFamily="66" charset="0"/>
              </a:rPr>
              <a:t>.</a:t>
            </a:r>
          </a:p>
          <a:p>
            <a:pPr algn="ctr"/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Jimmy</a:t>
            </a:r>
            <a:r>
              <a:rPr kumimoji="1" lang="en-US" altLang="zh-CN" sz="2400" dirty="0">
                <a:latin typeface="Zapfino" panose="03030300040707070C03" pitchFamily="66" charset="0"/>
              </a:rPr>
              <a:t> has </a:t>
            </a:r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the </a:t>
            </a:r>
            <a:r>
              <a:rPr kumimoji="1" lang="en-US" altLang="zh-CN" sz="2400" dirty="0">
                <a:latin typeface="Zapfino" panose="03030300040707070C03" pitchFamily="66" charset="0"/>
              </a:rPr>
              <a:t>whole </a:t>
            </a:r>
            <a:r>
              <a:rPr kumimoji="1" lang="en-US" altLang="zh-CN" sz="2400" dirty="0">
                <a:solidFill>
                  <a:srgbClr val="FF0000"/>
                </a:solidFill>
                <a:latin typeface="Zapfino" panose="03030300040707070C03" pitchFamily="66" charset="0"/>
              </a:rPr>
              <a:t>north </a:t>
            </a:r>
            <a:r>
              <a:rPr kumimoji="1" lang="en-US" altLang="zh-CN" sz="2400" dirty="0">
                <a:latin typeface="Zapfino" panose="03030300040707070C03" pitchFamily="66" charset="0"/>
              </a:rPr>
              <a:t>under his thumb.</a:t>
            </a:r>
            <a:endParaRPr kumimoji="1" lang="zh-CN" altLang="en-US" sz="2400" dirty="0">
              <a:latin typeface="Zapfino" panose="03030300040707070C03" pitchFamily="66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688752-5E59-BE43-8BFD-E330A22F4053}"/>
              </a:ext>
            </a:extLst>
          </p:cNvPr>
          <p:cNvSpPr txBox="1"/>
          <p:nvPr/>
        </p:nvSpPr>
        <p:spPr>
          <a:xfrm>
            <a:off x="2521424" y="541821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</p:spTree>
    <p:extLst>
      <p:ext uri="{BB962C8B-B14F-4D97-AF65-F5344CB8AC3E}">
        <p14:creationId xmlns:p14="http://schemas.microsoft.com/office/powerpoint/2010/main" val="2515686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E091E-0585-0241-A308-93898F30CE8C}"/>
              </a:ext>
            </a:extLst>
          </p:cNvPr>
          <p:cNvSpPr txBox="1"/>
          <p:nvPr/>
        </p:nvSpPr>
        <p:spPr>
          <a:xfrm>
            <a:off x="4695220" y="3189515"/>
            <a:ext cx="53182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>
                <a:latin typeface="Huiwen-mincho" panose="02000600000000000000" pitchFamily="2" charset="-128"/>
                <a:ea typeface="Huiwen-mincho" panose="02000600000000000000" pitchFamily="2" charset="-128"/>
              </a:rPr>
              <a:t>我在追一只狗</a:t>
            </a:r>
            <a:endParaRPr kumimoji="1" lang="en-US" altLang="zh-CN" sz="4400" dirty="0">
              <a:latin typeface="Huiwen-mincho" panose="02000600000000000000" pitchFamily="2" charset="-128"/>
              <a:ea typeface="Huiwen-mincho" panose="02000600000000000000" pitchFamily="2" charset="-128"/>
            </a:endParaRPr>
          </a:p>
          <a:p>
            <a:pPr algn="ctr"/>
            <a:r>
              <a:rPr kumimoji="1" lang="zh-CN" altLang="en-US" sz="4400" dirty="0">
                <a:latin typeface="Huiwen-mincho" panose="02000600000000000000" pitchFamily="2" charset="-128"/>
                <a:ea typeface="Huiwen-mincho" panose="02000600000000000000" pitchFamily="2" charset="-128"/>
              </a:rPr>
              <a:t>一只狗在追我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D4BE81-0F59-1B4A-832C-43C7BF8D2874}"/>
              </a:ext>
            </a:extLst>
          </p:cNvPr>
          <p:cNvSpPr txBox="1"/>
          <p:nvPr/>
        </p:nvSpPr>
        <p:spPr>
          <a:xfrm>
            <a:off x="2521424" y="541821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</p:spTree>
    <p:extLst>
      <p:ext uri="{BB962C8B-B14F-4D97-AF65-F5344CB8AC3E}">
        <p14:creationId xmlns:p14="http://schemas.microsoft.com/office/powerpoint/2010/main" val="108989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20BEB40-EC64-8F49-A14D-B746CD005A48}"/>
              </a:ext>
            </a:extLst>
          </p:cNvPr>
          <p:cNvSpPr/>
          <p:nvPr/>
        </p:nvSpPr>
        <p:spPr>
          <a:xfrm>
            <a:off x="-25742" y="1026614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2282585"/>
            <a:ext cx="2243328" cy="950694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1990s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2521424" y="541821"/>
            <a:ext cx="92570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基于统计的自然语言处理成为了主流。但仍有缺陷：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稀疏数据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词义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语义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E091E-0585-0241-A308-93898F30CE8C}"/>
              </a:ext>
            </a:extLst>
          </p:cNvPr>
          <p:cNvSpPr txBox="1"/>
          <p:nvPr/>
        </p:nvSpPr>
        <p:spPr>
          <a:xfrm>
            <a:off x="4695220" y="3189515"/>
            <a:ext cx="53182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>
                <a:solidFill>
                  <a:srgbClr val="FF0000"/>
                </a:solidFill>
                <a:latin typeface="Huiwen-mincho" panose="02000600000000000000" pitchFamily="2" charset="-128"/>
                <a:ea typeface="Huiwen-mincho" panose="02000600000000000000" pitchFamily="2" charset="-128"/>
              </a:rPr>
              <a:t>我在追一只狗</a:t>
            </a:r>
            <a:endParaRPr kumimoji="1" lang="en-US" altLang="zh-CN" sz="4400" dirty="0">
              <a:solidFill>
                <a:srgbClr val="FF0000"/>
              </a:solidFill>
              <a:latin typeface="Huiwen-mincho" panose="02000600000000000000" pitchFamily="2" charset="-128"/>
              <a:ea typeface="Huiwen-mincho" panose="02000600000000000000" pitchFamily="2" charset="-128"/>
            </a:endParaRPr>
          </a:p>
          <a:p>
            <a:pPr algn="ctr"/>
            <a:r>
              <a:rPr kumimoji="1" lang="zh-CN" altLang="en-US" sz="4400" dirty="0">
                <a:solidFill>
                  <a:srgbClr val="FF0000"/>
                </a:solidFill>
                <a:latin typeface="Huiwen-mincho" panose="02000600000000000000" pitchFamily="2" charset="-128"/>
                <a:ea typeface="Huiwen-mincho" panose="02000600000000000000" pitchFamily="2" charset="-128"/>
              </a:rPr>
              <a:t>一只狗在追我</a:t>
            </a:r>
          </a:p>
        </p:txBody>
      </p:sp>
    </p:spTree>
    <p:extLst>
      <p:ext uri="{BB962C8B-B14F-4D97-AF65-F5344CB8AC3E}">
        <p14:creationId xmlns:p14="http://schemas.microsoft.com/office/powerpoint/2010/main" val="1758248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-2003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4976460" y="765004"/>
            <a:ext cx="681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RNN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是主流。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8" y="1026614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4098" name="Picture 2" descr="Recurrent Neural Networks | Baeldung on Computer Science">
            <a:extLst>
              <a:ext uri="{FF2B5EF4-FFF2-40B4-BE49-F238E27FC236}">
                <a16:creationId xmlns:a16="http://schemas.microsoft.com/office/drawing/2014/main" id="{AE28A27F-E10D-DF44-9F56-3E70C1E9F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753" y="1610453"/>
            <a:ext cx="7240115" cy="363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0E7C17D4-77EF-B841-B67F-A8F6B1920227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</p:spTree>
    <p:extLst>
      <p:ext uri="{BB962C8B-B14F-4D97-AF65-F5344CB8AC3E}">
        <p14:creationId xmlns:p14="http://schemas.microsoft.com/office/powerpoint/2010/main" val="1362017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2003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5097203" y="1130011"/>
            <a:ext cx="681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约书亚提出使用前馈神经网络计算出文本的数学值，称之为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embedding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8" y="2102529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6ED0AD-8CFF-CD4B-86B2-0CB50D601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24527"/>
            <a:ext cx="4089400" cy="32004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AEAC20E-82CE-9443-8AF2-FC5D0710C5F2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</p:spTree>
    <p:extLst>
      <p:ext uri="{BB962C8B-B14F-4D97-AF65-F5344CB8AC3E}">
        <p14:creationId xmlns:p14="http://schemas.microsoft.com/office/powerpoint/2010/main" val="2138212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2003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E0765C-87B7-9246-93DF-A4627CE96FA7}"/>
              </a:ext>
            </a:extLst>
          </p:cNvPr>
          <p:cNvSpPr txBox="1"/>
          <p:nvPr/>
        </p:nvSpPr>
        <p:spPr>
          <a:xfrm>
            <a:off x="4944811" y="-1325492"/>
            <a:ext cx="681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约书亚提出使用前馈神经网络计算出文本的数学值，称之为</a:t>
            </a:r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embedding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8" y="2102529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6ED0AD-8CFF-CD4B-86B2-0CB50D601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6057"/>
            <a:ext cx="4089400" cy="32004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3E784DE-B901-C947-9178-491AA3228E29}"/>
              </a:ext>
            </a:extLst>
          </p:cNvPr>
          <p:cNvSpPr txBox="1"/>
          <p:nvPr/>
        </p:nvSpPr>
        <p:spPr>
          <a:xfrm>
            <a:off x="4944811" y="4771341"/>
            <a:ext cx="681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可以捕捉单词含义了。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rabi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数据没有那么稀疏了。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75B3737-4DAA-0140-893D-4EBCEE0CF88D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</p:spTree>
    <p:extLst>
      <p:ext uri="{BB962C8B-B14F-4D97-AF65-F5344CB8AC3E}">
        <p14:creationId xmlns:p14="http://schemas.microsoft.com/office/powerpoint/2010/main" val="2745604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2013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8" y="2102529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13314" name="Picture 2" descr="RankBrain - The Word2Vec Patent from Google | Verve Developments">
            <a:extLst>
              <a:ext uri="{FF2B5EF4-FFF2-40B4-BE49-F238E27FC236}">
                <a16:creationId xmlns:a16="http://schemas.microsoft.com/office/drawing/2014/main" id="{1B8E0D7B-FA27-DA4C-8228-4760122ED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32" y="358071"/>
            <a:ext cx="4093634" cy="272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B053409-2F38-4847-A038-B75310BDB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3524800"/>
            <a:ext cx="3454400" cy="838200"/>
          </a:xfrm>
          <a:prstGeom prst="rect">
            <a:avLst/>
          </a:prstGeom>
        </p:spPr>
      </p:pic>
      <p:pic>
        <p:nvPicPr>
          <p:cNvPr id="13316" name="Picture 4" descr="Generating Word Vectors Using FastText Blog-Post | Text Vector Visualisation">
            <a:extLst>
              <a:ext uri="{FF2B5EF4-FFF2-40B4-BE49-F238E27FC236}">
                <a16:creationId xmlns:a16="http://schemas.microsoft.com/office/drawing/2014/main" id="{41E2B343-98D7-3E4C-A648-5EC77F897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22" y="4293786"/>
            <a:ext cx="4486654" cy="235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D92602C-13BA-114F-859D-D69B19CB8BF6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</p:spTree>
    <p:extLst>
      <p:ext uri="{BB962C8B-B14F-4D97-AF65-F5344CB8AC3E}">
        <p14:creationId xmlns:p14="http://schemas.microsoft.com/office/powerpoint/2010/main" val="570416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8" y="2102529"/>
            <a:ext cx="2243328" cy="79771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066B00-2FB0-3E4C-BCC2-848E462C6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014" y="0"/>
            <a:ext cx="6360160" cy="68580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A6920C4-56C2-B74D-AC7C-B6F9BB738BB0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</p:spTree>
    <p:extLst>
      <p:ext uri="{BB962C8B-B14F-4D97-AF65-F5344CB8AC3E}">
        <p14:creationId xmlns:p14="http://schemas.microsoft.com/office/powerpoint/2010/main" val="3751803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2013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64C750-2A8D-D745-B546-1004115052CB}"/>
              </a:ext>
            </a:extLst>
          </p:cNvPr>
          <p:cNvSpPr/>
          <p:nvPr/>
        </p:nvSpPr>
        <p:spPr>
          <a:xfrm>
            <a:off x="2243326" y="3031987"/>
            <a:ext cx="2223443" cy="884711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9FA0F1-BA96-6443-93BA-0284CBC85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399" y="1364027"/>
            <a:ext cx="7408969" cy="410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20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2014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30F647-A459-2948-9438-F9476A01627D}"/>
              </a:ext>
            </a:extLst>
          </p:cNvPr>
          <p:cNvSpPr/>
          <p:nvPr/>
        </p:nvSpPr>
        <p:spPr>
          <a:xfrm>
            <a:off x="2243326" y="4115719"/>
            <a:ext cx="2223443" cy="884711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D818BF6-17D3-1B42-9D8C-EBE1F4E1C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754" y="2046054"/>
            <a:ext cx="6970046" cy="276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87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46731CC-7056-A341-9E07-38C53265B3D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623" y="283654"/>
            <a:ext cx="8062906" cy="629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EA8FE0-5C2F-BE43-AFBA-B195A1390DF5}"/>
              </a:ext>
            </a:extLst>
          </p:cNvPr>
          <p:cNvSpPr txBox="1"/>
          <p:nvPr/>
        </p:nvSpPr>
        <p:spPr>
          <a:xfrm>
            <a:off x="447058" y="950025"/>
            <a:ext cx="3326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Generative Pre-trained Transformer</a:t>
            </a:r>
            <a:r>
              <a:rPr kumimoji="1" lang="zh-CN" altLang="en-US" sz="1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 </a:t>
            </a:r>
            <a:r>
              <a:rPr kumimoji="1" lang="en-US" altLang="zh-CN" sz="24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26FC831-B795-6B43-AF50-38DCEC9A2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571" y="7061200"/>
            <a:ext cx="5296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14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2014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2278251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3078524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27C5E8-C972-3443-BAB2-AAD53B42F6D3}"/>
              </a:ext>
            </a:extLst>
          </p:cNvPr>
          <p:cNvSpPr/>
          <p:nvPr/>
        </p:nvSpPr>
        <p:spPr>
          <a:xfrm>
            <a:off x="2243326" y="4115719"/>
            <a:ext cx="2223443" cy="884711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4199370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1" y="5248395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9CB025-05C0-D042-8FF6-64E693BD80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868" y="3368918"/>
            <a:ext cx="3613149" cy="28634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3EAA953-3CA6-DF40-886C-B7F3D0718F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3329" y="3414009"/>
            <a:ext cx="3510834" cy="28183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DD06E72-D2BF-9E45-8074-3C2ECCD684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1398" y="352357"/>
            <a:ext cx="3566805" cy="281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3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2014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815187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1879804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2680077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30F647-A459-2948-9438-F9476A01627D}"/>
              </a:ext>
            </a:extLst>
          </p:cNvPr>
          <p:cNvSpPr/>
          <p:nvPr/>
        </p:nvSpPr>
        <p:spPr>
          <a:xfrm>
            <a:off x="2233384" y="4800628"/>
            <a:ext cx="2223443" cy="73899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3800923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4" y="5694624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858160-5124-0E44-9F06-8CFACFFF2727}"/>
              </a:ext>
            </a:extLst>
          </p:cNvPr>
          <p:cNvSpPr txBox="1"/>
          <p:nvPr/>
        </p:nvSpPr>
        <p:spPr>
          <a:xfrm>
            <a:off x="2354074" y="4945821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注意力机制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AD1F6FD-201D-4045-8800-57C1772A5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754" y="2641319"/>
            <a:ext cx="6901654" cy="24347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DA7EF4E-29C5-804E-B940-1E78B6432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7147" y="661058"/>
            <a:ext cx="6929262" cy="187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37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2017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815187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1879804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2680077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30F647-A459-2948-9438-F9476A01627D}"/>
              </a:ext>
            </a:extLst>
          </p:cNvPr>
          <p:cNvSpPr/>
          <p:nvPr/>
        </p:nvSpPr>
        <p:spPr>
          <a:xfrm>
            <a:off x="2233384" y="5548262"/>
            <a:ext cx="2223443" cy="73899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3800923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4" y="5694624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858160-5124-0E44-9F06-8CFACFFF2727}"/>
              </a:ext>
            </a:extLst>
          </p:cNvPr>
          <p:cNvSpPr txBox="1"/>
          <p:nvPr/>
        </p:nvSpPr>
        <p:spPr>
          <a:xfrm>
            <a:off x="2354074" y="4945821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注意力机制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9028671-4E56-3D4C-B16C-9E741416B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832" y="1183113"/>
            <a:ext cx="5140381" cy="441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1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2017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815187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1879804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2680077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30F647-A459-2948-9438-F9476A01627D}"/>
              </a:ext>
            </a:extLst>
          </p:cNvPr>
          <p:cNvSpPr/>
          <p:nvPr/>
        </p:nvSpPr>
        <p:spPr>
          <a:xfrm>
            <a:off x="2233384" y="5548262"/>
            <a:ext cx="2223443" cy="73899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3800923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4" y="5694624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858160-5124-0E44-9F06-8CFACFFF2727}"/>
              </a:ext>
            </a:extLst>
          </p:cNvPr>
          <p:cNvSpPr txBox="1"/>
          <p:nvPr/>
        </p:nvSpPr>
        <p:spPr>
          <a:xfrm>
            <a:off x="2354074" y="4945821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注意力机制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1369669-8CA4-CE49-ADE1-87328A769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46017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-1" y="3524800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2017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3B13EE-5809-E346-A29C-EB3A4A6BD9D3}"/>
              </a:ext>
            </a:extLst>
          </p:cNvPr>
          <p:cNvSpPr/>
          <p:nvPr/>
        </p:nvSpPr>
        <p:spPr>
          <a:xfrm>
            <a:off x="2243328" y="0"/>
            <a:ext cx="2243328" cy="6858000"/>
          </a:xfrm>
          <a:prstGeom prst="rect">
            <a:avLst/>
          </a:prstGeom>
          <a:solidFill>
            <a:srgbClr val="B9E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12FD12-9650-9149-BF17-14C6398CE5DB}"/>
              </a:ext>
            </a:extLst>
          </p:cNvPr>
          <p:cNvSpPr txBox="1"/>
          <p:nvPr/>
        </p:nvSpPr>
        <p:spPr>
          <a:xfrm>
            <a:off x="2521425" y="815187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神经网络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FAA466D-396A-1D4C-98CD-DDE89D5AFED5}"/>
              </a:ext>
            </a:extLst>
          </p:cNvPr>
          <p:cNvSpPr txBox="1"/>
          <p:nvPr/>
        </p:nvSpPr>
        <p:spPr>
          <a:xfrm>
            <a:off x="2444935" y="1879804"/>
            <a:ext cx="184011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endParaRPr kumimoji="1" lang="zh-CN" altLang="en-US" sz="2300" dirty="0">
              <a:solidFill>
                <a:srgbClr val="4A628A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3C7553-140A-FE4B-BEB7-6865D4608E52}"/>
              </a:ext>
            </a:extLst>
          </p:cNvPr>
          <p:cNvSpPr txBox="1"/>
          <p:nvPr/>
        </p:nvSpPr>
        <p:spPr>
          <a:xfrm>
            <a:off x="2425051" y="2680077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编码器</a:t>
            </a:r>
            <a:r>
              <a:rPr kumimoji="1" lang="en-US" altLang="zh-CN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-</a:t>
            </a:r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解码器架构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30F647-A459-2948-9438-F9476A01627D}"/>
              </a:ext>
            </a:extLst>
          </p:cNvPr>
          <p:cNvSpPr/>
          <p:nvPr/>
        </p:nvSpPr>
        <p:spPr>
          <a:xfrm>
            <a:off x="2233384" y="5548262"/>
            <a:ext cx="2223443" cy="738999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420C00-B1D6-A142-9217-8D8DB9542F16}"/>
              </a:ext>
            </a:extLst>
          </p:cNvPr>
          <p:cNvSpPr txBox="1"/>
          <p:nvPr/>
        </p:nvSpPr>
        <p:spPr>
          <a:xfrm>
            <a:off x="2444934" y="3800923"/>
            <a:ext cx="18401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序列到序列模型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3539605-BB82-DC4B-93D6-672A351FD444}"/>
              </a:ext>
            </a:extLst>
          </p:cNvPr>
          <p:cNvSpPr txBox="1"/>
          <p:nvPr/>
        </p:nvSpPr>
        <p:spPr>
          <a:xfrm>
            <a:off x="2354074" y="5694624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Transformer</a:t>
            </a:r>
            <a:endParaRPr kumimoji="1" lang="zh-CN" altLang="en-US" sz="2300" dirty="0">
              <a:solidFill>
                <a:srgbClr val="DFF2EB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0858160-5124-0E44-9F06-8CFACFFF2727}"/>
              </a:ext>
            </a:extLst>
          </p:cNvPr>
          <p:cNvSpPr txBox="1"/>
          <p:nvPr/>
        </p:nvSpPr>
        <p:spPr>
          <a:xfrm>
            <a:off x="2354074" y="4945821"/>
            <a:ext cx="202183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4A628A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注意力机制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2A580E3-1A21-8448-AA2A-E0124154F48B}"/>
              </a:ext>
            </a:extLst>
          </p:cNvPr>
          <p:cNvSpPr txBox="1"/>
          <p:nvPr/>
        </p:nvSpPr>
        <p:spPr>
          <a:xfrm>
            <a:off x="4764753" y="341767"/>
            <a:ext cx="681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自注意力机制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A04086-E4CE-FB41-A7FB-36C9A4134B14}"/>
              </a:ext>
            </a:extLst>
          </p:cNvPr>
          <p:cNvSpPr txBox="1"/>
          <p:nvPr/>
        </p:nvSpPr>
        <p:spPr>
          <a:xfrm>
            <a:off x="4764753" y="1095237"/>
            <a:ext cx="68167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我们家的狗又在吃零食了，它怎么一天天这么能吃。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「它」指代的是？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lphaU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作者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lphaU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狗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  <a:p>
            <a:pPr marL="514350" indent="-514350">
              <a:buAutoNum type="alphaUcPeriod"/>
            </a:pP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零食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F70F1B-B8F7-B543-93AE-27C6CD9F0A95}"/>
              </a:ext>
            </a:extLst>
          </p:cNvPr>
          <p:cNvSpPr txBox="1"/>
          <p:nvPr/>
        </p:nvSpPr>
        <p:spPr>
          <a:xfrm>
            <a:off x="7705346" y="3524800"/>
            <a:ext cx="126188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它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狗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家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我们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零食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吃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一天天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E66412F-5BA3-FD48-9ADA-94E0C769B7F4}"/>
              </a:ext>
            </a:extLst>
          </p:cNvPr>
          <p:cNvSpPr txBox="1"/>
          <p:nvPr/>
        </p:nvSpPr>
        <p:spPr>
          <a:xfrm>
            <a:off x="9958616" y="3524800"/>
            <a:ext cx="126188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它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狗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家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我们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零食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吃</a:t>
            </a:r>
            <a:endParaRPr kumimoji="1" lang="en-US" altLang="zh-CN" sz="2800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algn="ctr"/>
            <a:r>
              <a:rPr kumimoji="1" lang="zh-CN" altLang="en-US" sz="2800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一天天</a:t>
            </a:r>
          </a:p>
        </p:txBody>
      </p:sp>
      <p:cxnSp>
        <p:nvCxnSpPr>
          <p:cNvPr id="5" name="直线连接符 4">
            <a:extLst>
              <a:ext uri="{FF2B5EF4-FFF2-40B4-BE49-F238E27FC236}">
                <a16:creationId xmlns:a16="http://schemas.microsoft.com/office/drawing/2014/main" id="{04074C87-35ED-B54D-90FF-0876E9F4B2A7}"/>
              </a:ext>
            </a:extLst>
          </p:cNvPr>
          <p:cNvCxnSpPr/>
          <p:nvPr/>
        </p:nvCxnSpPr>
        <p:spPr>
          <a:xfrm>
            <a:off x="8713076" y="3800923"/>
            <a:ext cx="1450427" cy="4001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8E5F15CE-358A-3B43-BCDE-C6D8AEA61F82}"/>
              </a:ext>
            </a:extLst>
          </p:cNvPr>
          <p:cNvCxnSpPr>
            <a:cxnSpLocks/>
          </p:cNvCxnSpPr>
          <p:nvPr/>
        </p:nvCxnSpPr>
        <p:spPr>
          <a:xfrm>
            <a:off x="8737710" y="3798175"/>
            <a:ext cx="1425793" cy="75883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>
            <a:extLst>
              <a:ext uri="{FF2B5EF4-FFF2-40B4-BE49-F238E27FC236}">
                <a16:creationId xmlns:a16="http://schemas.microsoft.com/office/drawing/2014/main" id="{456842F2-D327-A847-AD67-C7B9D59C1FA9}"/>
              </a:ext>
            </a:extLst>
          </p:cNvPr>
          <p:cNvCxnSpPr>
            <a:cxnSpLocks/>
          </p:cNvCxnSpPr>
          <p:nvPr/>
        </p:nvCxnSpPr>
        <p:spPr>
          <a:xfrm>
            <a:off x="8737710" y="3822989"/>
            <a:ext cx="1425793" cy="125308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32">
            <a:extLst>
              <a:ext uri="{FF2B5EF4-FFF2-40B4-BE49-F238E27FC236}">
                <a16:creationId xmlns:a16="http://schemas.microsoft.com/office/drawing/2014/main" id="{910202EF-30A2-0549-987F-EF19DD4AC38A}"/>
              </a:ext>
            </a:extLst>
          </p:cNvPr>
          <p:cNvCxnSpPr>
            <a:cxnSpLocks/>
          </p:cNvCxnSpPr>
          <p:nvPr/>
        </p:nvCxnSpPr>
        <p:spPr>
          <a:xfrm>
            <a:off x="8737710" y="3866447"/>
            <a:ext cx="1425793" cy="165589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>
            <a:extLst>
              <a:ext uri="{FF2B5EF4-FFF2-40B4-BE49-F238E27FC236}">
                <a16:creationId xmlns:a16="http://schemas.microsoft.com/office/drawing/2014/main" id="{3CF09036-FB48-9742-93CD-45AB9DD18CA5}"/>
              </a:ext>
            </a:extLst>
          </p:cNvPr>
          <p:cNvCxnSpPr>
            <a:cxnSpLocks/>
          </p:cNvCxnSpPr>
          <p:nvPr/>
        </p:nvCxnSpPr>
        <p:spPr>
          <a:xfrm>
            <a:off x="8737710" y="3822989"/>
            <a:ext cx="1425793" cy="214400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>
            <a:extLst>
              <a:ext uri="{FF2B5EF4-FFF2-40B4-BE49-F238E27FC236}">
                <a16:creationId xmlns:a16="http://schemas.microsoft.com/office/drawing/2014/main" id="{BB07A721-8B49-AE4B-ABC5-210897512ACF}"/>
              </a:ext>
            </a:extLst>
          </p:cNvPr>
          <p:cNvCxnSpPr>
            <a:cxnSpLocks/>
          </p:cNvCxnSpPr>
          <p:nvPr/>
        </p:nvCxnSpPr>
        <p:spPr>
          <a:xfrm>
            <a:off x="8713076" y="3818180"/>
            <a:ext cx="1235596" cy="25510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368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2018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FE5F1B6-5642-3E40-8A84-AD46DE453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108" y="1757880"/>
            <a:ext cx="5143500" cy="4533900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Bidirectional Encoder Representations from Transformers</a:t>
            </a:r>
          </a:p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基于变换器的双向编码器表示技术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555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2018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Bidirectional Encoder Representations from Transformers</a:t>
            </a:r>
          </a:p>
          <a:p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基于变换器的双向编码器表示技术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62600F33-69D4-7F4B-BF00-24E2737F4F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115" y="1223730"/>
            <a:ext cx="7221557" cy="563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17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2019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T5 – Text-To-Text Transfer Transformer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B53B34-D01B-7746-8637-07C7CC9CE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876" y="1786769"/>
            <a:ext cx="71501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38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2019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T5 – Text-To-Text Transfer Transformer 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B45A1A0-8DA1-764D-9E0E-F52A08390C1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363" y="1091289"/>
            <a:ext cx="7391309" cy="576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101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2020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GPT-3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55E330D-1656-2248-98FD-A7C42A3A3C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432" y="218656"/>
            <a:ext cx="8501567" cy="663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34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4EA8FE0-5C2F-BE43-AFBA-B195A1390DF5}"/>
              </a:ext>
            </a:extLst>
          </p:cNvPr>
          <p:cNvSpPr txBox="1"/>
          <p:nvPr/>
        </p:nvSpPr>
        <p:spPr>
          <a:xfrm>
            <a:off x="1349101" y="1011809"/>
            <a:ext cx="332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Transformer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674D665-5235-B047-BA53-E06F24165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571" y="0"/>
            <a:ext cx="5296458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D81F021-23EE-C94D-8584-8C50C2709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623" y="-6396546"/>
            <a:ext cx="8062906" cy="629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149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4713824"/>
            <a:ext cx="2243328" cy="103220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2022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10E00B-7B30-DA4C-B6A6-5763C9574FF8}"/>
              </a:ext>
            </a:extLst>
          </p:cNvPr>
          <p:cNvSpPr txBox="1"/>
          <p:nvPr/>
        </p:nvSpPr>
        <p:spPr>
          <a:xfrm>
            <a:off x="2526224" y="341767"/>
            <a:ext cx="938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ChatGPT</a:t>
            </a:r>
            <a:endParaRPr kumimoji="1" lang="en-US" altLang="zh-CN" sz="28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B1A4B62D-53CF-FE4A-AE31-09439981C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389" y="2837152"/>
            <a:ext cx="1152653" cy="11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7780C9ED-40AE-784E-83BE-C3DC48984A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207" y="341767"/>
            <a:ext cx="8126295" cy="634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66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1940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730619-8173-6149-881A-A05A5F117E05}"/>
              </a:ext>
            </a:extLst>
          </p:cNvPr>
          <p:cNvSpPr txBox="1"/>
          <p:nvPr/>
        </p:nvSpPr>
        <p:spPr>
          <a:xfrm>
            <a:off x="2657475" y="541821"/>
            <a:ext cx="914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ELIZA</a:t>
            </a:r>
            <a:endParaRPr kumimoji="1" lang="zh-CN" altLang="en-US" sz="40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1F4C6DC-D9AA-864B-8765-C1A025082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558" y="1548509"/>
            <a:ext cx="8526125" cy="476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13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1940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730619-8173-6149-881A-A05A5F117E05}"/>
              </a:ext>
            </a:extLst>
          </p:cNvPr>
          <p:cNvSpPr txBox="1"/>
          <p:nvPr/>
        </p:nvSpPr>
        <p:spPr>
          <a:xfrm>
            <a:off x="2657475" y="541821"/>
            <a:ext cx="914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ELIZA</a:t>
            </a:r>
            <a:endParaRPr kumimoji="1" lang="zh-CN" altLang="en-US" sz="4000" dirty="0">
              <a:latin typeface="CMU Serif Roman" panose="02000603000000000000" pitchFamily="2" charset="0"/>
              <a:ea typeface="OLD NEWSPAPERS SUNG" panose="02000000000000000000" pitchFamily="2" charset="-122"/>
              <a:cs typeface="CMU Serif Roman" panose="02000603000000000000" pitchFamily="2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6701496-BF26-CA4F-A01B-3F0AFEE44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731" y="1659910"/>
            <a:ext cx="7207650" cy="46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928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472BCFEB-6747-EF43-9771-420E0B4A2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903" y="323850"/>
            <a:ext cx="4318000" cy="6210300"/>
          </a:xfrm>
          <a:prstGeom prst="rect">
            <a:avLst/>
          </a:prstGeom>
        </p:spPr>
      </p:pic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98196CEB-A259-F94A-8C57-DD9FE477C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7943" y="3201877"/>
            <a:ext cx="3911826" cy="62221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3200" dirty="0">
                <a:solidFill>
                  <a:srgbClr val="0E0E0E"/>
                </a:solidFill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A cat sat on the mat.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7770923-E8D3-064F-80DD-855F0FB9C462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1940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9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98196CEB-A259-F94A-8C57-DD9FE477C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428" y="1204875"/>
            <a:ext cx="9006475" cy="15845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rgbClr val="0E0E0E"/>
                </a:solidFill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Organic farming is a method of growing food that tries to reduce environmental harm using natural forms of pest control and avoiding fertilizers made with synthetic materials.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8AAC11D-DF7D-5D42-80B8-3BADDC97A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600" y="3296165"/>
            <a:ext cx="1157448" cy="16646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4BC1A0F-796F-714E-B4EA-D42A48283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964" y="3189515"/>
            <a:ext cx="9500939" cy="303271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1940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274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D6D5EC8-7E14-EB46-B807-1D7DC9186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424" y="82726"/>
            <a:ext cx="9499600" cy="30353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626B4822-CF44-1147-9D68-82316DDF2F9A}"/>
              </a:ext>
            </a:extLst>
          </p:cNvPr>
          <p:cNvSpPr/>
          <p:nvPr/>
        </p:nvSpPr>
        <p:spPr>
          <a:xfrm>
            <a:off x="0" y="0"/>
            <a:ext cx="2243328" cy="6858000"/>
          </a:xfrm>
          <a:prstGeom prst="rect">
            <a:avLst/>
          </a:prstGeom>
          <a:solidFill>
            <a:srgbClr val="7AB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138633-594B-414C-9F97-82C3B5224FBE}"/>
              </a:ext>
            </a:extLst>
          </p:cNvPr>
          <p:cNvSpPr/>
          <p:nvPr/>
        </p:nvSpPr>
        <p:spPr>
          <a:xfrm>
            <a:off x="0" y="1027906"/>
            <a:ext cx="2243328" cy="797719"/>
          </a:xfrm>
          <a:prstGeom prst="rect">
            <a:avLst/>
          </a:prstGeom>
          <a:solidFill>
            <a:srgbClr val="4A62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5A97A-DC6C-B84F-BF9E-70AE602DEA9D}"/>
              </a:ext>
            </a:extLst>
          </p:cNvPr>
          <p:cNvSpPr txBox="1"/>
          <p:nvPr/>
        </p:nvSpPr>
        <p:spPr>
          <a:xfrm>
            <a:off x="278097" y="1213634"/>
            <a:ext cx="168713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基于规则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46B4C-87B5-0543-85D4-A45EAC16ADAF}"/>
              </a:ext>
            </a:extLst>
          </p:cNvPr>
          <p:cNvSpPr txBox="1"/>
          <p:nvPr/>
        </p:nvSpPr>
        <p:spPr>
          <a:xfrm>
            <a:off x="-1" y="2389296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基于统计和机器学习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6A8D92-3C7E-3146-8057-469493EBB5CD}"/>
              </a:ext>
            </a:extLst>
          </p:cNvPr>
          <p:cNvSpPr txBox="1"/>
          <p:nvPr/>
        </p:nvSpPr>
        <p:spPr>
          <a:xfrm>
            <a:off x="0" y="3624721"/>
            <a:ext cx="22433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基于</a:t>
            </a:r>
            <a:r>
              <a:rPr kumimoji="1" lang="en-US" altLang="zh-CN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embedding</a:t>
            </a:r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和深度学习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341CAD4-33D1-6C46-B239-6D9654D943B4}"/>
              </a:ext>
            </a:extLst>
          </p:cNvPr>
          <p:cNvSpPr txBox="1"/>
          <p:nvPr/>
        </p:nvSpPr>
        <p:spPr>
          <a:xfrm>
            <a:off x="-1" y="5076069"/>
            <a:ext cx="22433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300" dirty="0">
                <a:solidFill>
                  <a:srgbClr val="DFF2EB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大语言模型</a:t>
            </a:r>
          </a:p>
        </p:txBody>
      </p:sp>
      <p:sp>
        <p:nvSpPr>
          <p:cNvPr id="30" name="内容占位符 2">
            <a:extLst>
              <a:ext uri="{FF2B5EF4-FFF2-40B4-BE49-F238E27FC236}">
                <a16:creationId xmlns:a16="http://schemas.microsoft.com/office/drawing/2014/main" id="{98196CEB-A259-F94A-8C57-DD9FE477C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428" y="804766"/>
            <a:ext cx="9006475" cy="15845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rgbClr val="0E0E0E"/>
                </a:solidFill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Organic farming is a method of growing food that tries to reduce environmental harm using natural forms of pest control and avoiding fertilizers made with synthetic materials.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C5322C-67DE-A14E-8DE7-F3C6B868AD8A}"/>
              </a:ext>
            </a:extLst>
          </p:cNvPr>
          <p:cNvSpPr txBox="1"/>
          <p:nvPr/>
        </p:nvSpPr>
        <p:spPr>
          <a:xfrm>
            <a:off x="-1" y="218656"/>
            <a:ext cx="2243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DFF2EB"/>
                </a:solidFill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1940</a:t>
            </a:r>
            <a:endParaRPr kumimoji="1" lang="zh-CN" altLang="en-US" sz="2300" b="1" dirty="0">
              <a:solidFill>
                <a:srgbClr val="DFF2EB"/>
              </a:solidFill>
              <a:latin typeface="CMU Serif" panose="02000603000000000000" pitchFamily="2" charset="0"/>
              <a:ea typeface="OLD NEWSPAPERS SUNG" panose="02000000000000000000" pitchFamily="2" charset="-122"/>
              <a:cs typeface="CMU Serif" panose="02000603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730619-8173-6149-881A-A05A5F117E05}"/>
              </a:ext>
            </a:extLst>
          </p:cNvPr>
          <p:cNvSpPr txBox="1"/>
          <p:nvPr/>
        </p:nvSpPr>
        <p:spPr>
          <a:xfrm>
            <a:off x="2771775" y="4137350"/>
            <a:ext cx="9142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1. 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需要数万条规则才能覆盖</a:t>
            </a:r>
            <a:r>
              <a:rPr kumimoji="1" lang="en-US" altLang="zh-CN" sz="2800" dirty="0">
                <a:latin typeface="CMU Serif Roman" panose="02000603000000000000" pitchFamily="2" charset="0"/>
                <a:ea typeface="CMU Serif Roman" panose="02000603000000000000" pitchFamily="2" charset="0"/>
                <a:cs typeface="CMU Serif Roman" panose="02000603000000000000" pitchFamily="2" charset="0"/>
              </a:rPr>
              <a:t>20%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的句子。</a:t>
            </a:r>
            <a:endParaRPr kumimoji="1" lang="en-US" altLang="zh-CN" sz="2800" dirty="0">
              <a:latin typeface="CMU Serif Roman" panose="02000603000000000000" pitchFamily="2" charset="0"/>
              <a:ea typeface="CMU Serif Roman" panose="02000603000000000000" pitchFamily="2" charset="0"/>
              <a:cs typeface="CMU Serif Roman" panose="02000603000000000000" pitchFamily="2" charset="0"/>
            </a:endParaRPr>
          </a:p>
          <a:p>
            <a:r>
              <a:rPr kumimoji="1" lang="en-US" altLang="zh-CN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2. </a:t>
            </a:r>
            <a:r>
              <a:rPr kumimoji="1" lang="zh-CN" altLang="en-US" sz="2800" dirty="0">
                <a:latin typeface="CMU Serif Roman" panose="02000603000000000000" pitchFamily="2" charset="0"/>
                <a:ea typeface="OLD NEWSPAPERS SUNG" panose="02000000000000000000" pitchFamily="2" charset="-122"/>
                <a:cs typeface="CMU Serif Roman" panose="02000603000000000000" pitchFamily="2" charset="0"/>
              </a:rPr>
              <a:t>有些规则会前后矛盾。为了解决矛盾，就需要写规则的使用条件。</a:t>
            </a:r>
          </a:p>
        </p:txBody>
      </p:sp>
    </p:spTree>
    <p:extLst>
      <p:ext uri="{BB962C8B-B14F-4D97-AF65-F5344CB8AC3E}">
        <p14:creationId xmlns:p14="http://schemas.microsoft.com/office/powerpoint/2010/main" val="2918936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</TotalTime>
  <Words>2042</Words>
  <Application>Microsoft Macintosh PowerPoint</Application>
  <PresentationFormat>宽屏</PresentationFormat>
  <Paragraphs>446</Paragraphs>
  <Slides>40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等线</vt:lpstr>
      <vt:lpstr>等线 Light</vt:lpstr>
      <vt:lpstr>Huiwen-mincho</vt:lpstr>
      <vt:lpstr>OLD NEWSPAPERS SUNG</vt:lpstr>
      <vt:lpstr>Arial</vt:lpstr>
      <vt:lpstr>CMU Serif</vt:lpstr>
      <vt:lpstr>CMU Serif Roman</vt:lpstr>
      <vt:lpstr>Doulos SIL</vt:lpstr>
      <vt:lpstr>Zapfino</vt:lpstr>
      <vt:lpstr>Office 主题​​</vt:lpstr>
      <vt:lpstr>A Brief History of Natural Language Processing  自然语言处理简史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History of Natural Language Processing  自然语言处理简史</dc:title>
  <dc:creator>淇奥 杨</dc:creator>
  <cp:lastModifiedBy>淇奥 杨</cp:lastModifiedBy>
  <cp:revision>20</cp:revision>
  <dcterms:created xsi:type="dcterms:W3CDTF">2024-11-12T11:51:25Z</dcterms:created>
  <dcterms:modified xsi:type="dcterms:W3CDTF">2024-11-15T03:07:29Z</dcterms:modified>
</cp:coreProperties>
</file>